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A90AED-FE1B-4A1C-AAFD-24BACEB6F4E4}" v="2" dt="2025-05-09T15:21:49.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90" d="100"/>
          <a:sy n="90" d="100"/>
        </p:scale>
        <p:origin x="552" y="-724"/>
      </p:cViewPr>
      <p:guideLst/>
    </p:cSldViewPr>
  </p:slideViewPr>
  <p:notesTextViewPr>
    <p:cViewPr>
      <p:scale>
        <a:sx n="1" d="1"/>
        <a:sy n="1" d="1"/>
      </p:scale>
      <p:origin x="0" y="0"/>
    </p:cViewPr>
  </p:notesTextViewPr>
  <p:notesViewPr>
    <p:cSldViewPr snapToGrid="0">
      <p:cViewPr varScale="1">
        <p:scale>
          <a:sx n="60" d="100"/>
          <a:sy n="60" d="100"/>
        </p:scale>
        <p:origin x="200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96aa5909258e2e9f/Dokument/Riksby/Styrelsearbete/Milj&#246;gruppen/2024/Sammanst&#228;llning%20resultat%20fr&#229;geformul&#228;r%2030JUN24.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sv-SE" sz="1800" b="1" i="0" u="none" strike="noStrike" kern="1200" spc="0" baseline="0" noProof="0">
                <a:solidFill>
                  <a:schemeClr val="tx1">
                    <a:lumMod val="65000"/>
                    <a:lumOff val="35000"/>
                  </a:schemeClr>
                </a:solidFill>
                <a:latin typeface="+mn-lt"/>
                <a:ea typeface="+mn-ea"/>
                <a:cs typeface="+mn-cs"/>
              </a:defRPr>
            </a:pPr>
            <a:r>
              <a:rPr lang="sv-SE" sz="1800" b="1" noProof="0" dirty="0"/>
              <a:t>134 eller</a:t>
            </a:r>
            <a:r>
              <a:rPr lang="sv-SE" sz="1800" b="1" baseline="0" noProof="0" dirty="0"/>
              <a:t> 58% procent av föreningens medlemmar svarade på enkäten</a:t>
            </a:r>
            <a:endParaRPr lang="sv-SE" sz="1800" b="1" noProof="0" dirty="0"/>
          </a:p>
        </c:rich>
      </c:tx>
      <c:layout>
        <c:manualLayout>
          <c:xMode val="edge"/>
          <c:yMode val="edge"/>
          <c:x val="0.15770218359045468"/>
          <c:y val="2.1148038769184144E-2"/>
        </c:manualLayout>
      </c:layout>
      <c:overlay val="0"/>
      <c:spPr>
        <a:noFill/>
        <a:ln>
          <a:noFill/>
        </a:ln>
        <a:effectLst/>
      </c:spPr>
      <c:txPr>
        <a:bodyPr rot="0" spcFirstLastPara="1" vertOverflow="ellipsis" vert="horz" wrap="square" anchor="ctr" anchorCtr="1"/>
        <a:lstStyle/>
        <a:p>
          <a:pPr>
            <a:defRPr lang="sv-SE" sz="1800" b="1" i="0" u="none" strike="noStrike" kern="1200" spc="0" baseline="0" noProof="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rgbClr val="0070C0"/>
            </a:solidFill>
            <a:ln>
              <a:noFill/>
            </a:ln>
            <a:effectLst/>
          </c:spPr>
          <c:invertIfNegative val="0"/>
          <c:dPt>
            <c:idx val="1"/>
            <c:invertIfNegative val="0"/>
            <c:bubble3D val="0"/>
            <c:spPr>
              <a:solidFill>
                <a:srgbClr val="00B050"/>
              </a:solidFill>
              <a:ln>
                <a:noFill/>
              </a:ln>
              <a:effectLst/>
            </c:spPr>
            <c:extLst>
              <c:ext xmlns:c16="http://schemas.microsoft.com/office/drawing/2014/chart" uri="{C3380CC4-5D6E-409C-BE32-E72D297353CC}">
                <c16:uniqueId val="{00000001-13BA-4603-8063-16FD74B940F2}"/>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'Grafer 1'!$A$3:$A$4</c:f>
              <c:strCache>
                <c:ptCount val="2"/>
                <c:pt idx="0">
                  <c:v>Antal medlemmar i föreningen</c:v>
                </c:pt>
                <c:pt idx="1">
                  <c:v>Antal medlemmar som svarat på enkäten</c:v>
                </c:pt>
              </c:strCache>
            </c:strRef>
          </c:cat>
          <c:val>
            <c:numRef>
              <c:f>'Grafer 1'!$B$3:$B$4</c:f>
              <c:numCache>
                <c:formatCode>General</c:formatCode>
                <c:ptCount val="2"/>
                <c:pt idx="0">
                  <c:v>134</c:v>
                </c:pt>
                <c:pt idx="1">
                  <c:v>78</c:v>
                </c:pt>
              </c:numCache>
            </c:numRef>
          </c:val>
          <c:extLst>
            <c:ext xmlns:c16="http://schemas.microsoft.com/office/drawing/2014/chart" uri="{C3380CC4-5D6E-409C-BE32-E72D297353CC}">
              <c16:uniqueId val="{00000002-13BA-4603-8063-16FD74B940F2}"/>
            </c:ext>
          </c:extLst>
        </c:ser>
        <c:dLbls>
          <c:showLegendKey val="0"/>
          <c:showVal val="0"/>
          <c:showCatName val="0"/>
          <c:showSerName val="0"/>
          <c:showPercent val="0"/>
          <c:showBubbleSize val="0"/>
        </c:dLbls>
        <c:gapWidth val="219"/>
        <c:overlap val="-27"/>
        <c:axId val="235429152"/>
        <c:axId val="235428192"/>
      </c:barChart>
      <c:catAx>
        <c:axId val="23542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sv-SE"/>
          </a:p>
        </c:txPr>
        <c:crossAx val="235428192"/>
        <c:crosses val="autoZero"/>
        <c:auto val="1"/>
        <c:lblAlgn val="ctr"/>
        <c:lblOffset val="100"/>
        <c:noMultiLvlLbl val="0"/>
      </c:catAx>
      <c:valAx>
        <c:axId val="235428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crossAx val="235429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0BAFF83A-11AB-F471-184E-12151C5A4D2A}"/>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FF6A4B98-EEC7-88BE-DAD3-AE4C039CAE85}"/>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2EF5CF9A-24DD-4A14-8B1D-6BB7B52C4655}" type="datetimeFigureOut">
              <a:rPr lang="sv-SE" smtClean="0"/>
              <a:t>2025-05-10</a:t>
            </a:fld>
            <a:endParaRPr lang="sv-SE"/>
          </a:p>
        </p:txBody>
      </p:sp>
      <p:sp>
        <p:nvSpPr>
          <p:cNvPr id="4" name="Platshållare för sidfot 3">
            <a:extLst>
              <a:ext uri="{FF2B5EF4-FFF2-40B4-BE49-F238E27FC236}">
                <a16:creationId xmlns:a16="http://schemas.microsoft.com/office/drawing/2014/main" id="{25D65232-95CE-C872-9391-7844800A90D4}"/>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5C506783-B4A1-5D3A-28C7-5E1632949A58}"/>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8141F17E-65B2-459B-ADA4-6B2B73E2E1F3}" type="slidenum">
              <a:rPr lang="sv-SE" smtClean="0"/>
              <a:t>‹#›</a:t>
            </a:fld>
            <a:endParaRPr lang="sv-SE"/>
          </a:p>
        </p:txBody>
      </p:sp>
    </p:spTree>
    <p:extLst>
      <p:ext uri="{BB962C8B-B14F-4D97-AF65-F5344CB8AC3E}">
        <p14:creationId xmlns:p14="http://schemas.microsoft.com/office/powerpoint/2010/main" val="3207992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E45BC315-D312-4C52-A83A-DDAFA709F12E}" type="datetimeFigureOut">
              <a:rPr lang="sv-SE" smtClean="0"/>
              <a:t>2025-05-10</a:t>
            </a:fld>
            <a:endParaRPr lang="sv-SE"/>
          </a:p>
        </p:txBody>
      </p:sp>
      <p:sp>
        <p:nvSpPr>
          <p:cNvPr id="4" name="Platshållare för bildobjekt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AA6EC5B-3662-4AAB-9C08-E1809D45B128}" type="slidenum">
              <a:rPr lang="sv-SE" smtClean="0"/>
              <a:t>‹#›</a:t>
            </a:fld>
            <a:endParaRPr lang="sv-SE"/>
          </a:p>
        </p:txBody>
      </p:sp>
    </p:spTree>
    <p:extLst>
      <p:ext uri="{BB962C8B-B14F-4D97-AF65-F5344CB8AC3E}">
        <p14:creationId xmlns:p14="http://schemas.microsoft.com/office/powerpoint/2010/main" val="219690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92E492CC-FF5C-4D70-B11C-8969403CBAB2}" type="datetime1">
              <a:rPr lang="sv-SE" smtClean="0"/>
              <a:t>2025-05-10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2161365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52A0050E-84B1-4087-85D3-FCF180186182}" type="datetime1">
              <a:rPr lang="sv-SE" smtClean="0"/>
              <a:t>2025-05-10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1974746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87E9228-3930-41D6-8E38-B5B0833B0968}" type="datetime1">
              <a:rPr lang="sv-SE" smtClean="0"/>
              <a:t>2025-05-10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269519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5705955F-D528-4238-8E7D-343B689FD326}" type="datetime1">
              <a:rPr lang="sv-SE" smtClean="0"/>
              <a:t>2025-05-10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3734892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53CEFB3C-DBDE-40DD-B478-948A4DEED1CD}" type="datetime1">
              <a:rPr lang="sv-SE" smtClean="0"/>
              <a:t>2025-05-10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3634933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1CF7FA-EC89-47B9-AEDF-B6B6D5D936FC}" type="datetime1">
              <a:rPr lang="sv-SE" smtClean="0"/>
              <a:t>2025-05-10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2755831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29842" y="2505075"/>
            <a:ext cx="3868340"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4629150" y="2505075"/>
            <a:ext cx="3887391"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5DBAC1CB-CD0A-479F-8B22-3EE56AC79436}" type="datetime1">
              <a:rPr lang="sv-SE" smtClean="0"/>
              <a:t>2025-05-10</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3741295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54151D75-525F-40C9-A816-3ABA41B8B3B1}" type="datetime1">
              <a:rPr lang="sv-SE" smtClean="0"/>
              <a:t>2025-05-10</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817749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E29E5D-1E00-49D3-A9A4-9467F0BA32D4}" type="datetime1">
              <a:rPr lang="sv-SE" smtClean="0"/>
              <a:t>2025-05-10</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203334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DABD3DFA-F0C8-4291-8283-0D10B202BF51}" type="datetime1">
              <a:rPr lang="sv-SE" smtClean="0"/>
              <a:t>2025-05-10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3276693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7E99D1C-49EC-4089-BB32-9253AC1A992A}" type="datetime1">
              <a:rPr lang="sv-SE" smtClean="0"/>
              <a:t>2025-05-10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B965A8D-38B0-40DE-8827-2A6D9A49B849}" type="slidenum">
              <a:rPr lang="sv-SE" smtClean="0"/>
              <a:t>‹#›</a:t>
            </a:fld>
            <a:endParaRPr lang="sv-SE"/>
          </a:p>
        </p:txBody>
      </p:sp>
    </p:spTree>
    <p:extLst>
      <p:ext uri="{BB962C8B-B14F-4D97-AF65-F5344CB8AC3E}">
        <p14:creationId xmlns:p14="http://schemas.microsoft.com/office/powerpoint/2010/main" val="1971158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2436AC-A416-4749-AFDF-285F943BE5B1}" type="datetime1">
              <a:rPr lang="sv-SE" smtClean="0"/>
              <a:t>2025-05-10</a:t>
            </a:fld>
            <a:endParaRPr lang="sv-S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B965A8D-38B0-40DE-8827-2A6D9A49B849}" type="slidenum">
              <a:rPr lang="sv-SE" smtClean="0"/>
              <a:t>‹#›</a:t>
            </a:fld>
            <a:endParaRPr lang="sv-SE"/>
          </a:p>
        </p:txBody>
      </p:sp>
    </p:spTree>
    <p:extLst>
      <p:ext uri="{BB962C8B-B14F-4D97-AF65-F5344CB8AC3E}">
        <p14:creationId xmlns:p14="http://schemas.microsoft.com/office/powerpoint/2010/main" val="37721179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mailto:miljo@riksbykoloni.se" TargetMode="External"/><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63A267-FE47-4990-475F-929D628EFF2D}"/>
              </a:ext>
            </a:extLst>
          </p:cNvPr>
          <p:cNvSpPr>
            <a:spLocks noGrp="1"/>
          </p:cNvSpPr>
          <p:nvPr>
            <p:ph type="ctrTitle"/>
          </p:nvPr>
        </p:nvSpPr>
        <p:spPr/>
        <p:txBody>
          <a:bodyPr>
            <a:normAutofit/>
          </a:bodyPr>
          <a:lstStyle/>
          <a:p>
            <a:pPr algn="l"/>
            <a:r>
              <a:rPr lang="sv-SE" sz="2400" b="1" dirty="0">
                <a:solidFill>
                  <a:srgbClr val="202124"/>
                </a:solidFill>
                <a:latin typeface="Calibri" panose="020F0502020204030204" pitchFamily="34" charset="0"/>
              </a:rPr>
              <a:t>Sammanställning av vad 78 av föreningens 134 medlemmar svarat på miljögruppens enkät 2024 </a:t>
            </a:r>
            <a:br>
              <a:rPr lang="sv-SE" sz="3000" b="1" dirty="0"/>
            </a:br>
            <a:br>
              <a:rPr lang="sv-SE" sz="2400" b="1" dirty="0"/>
            </a:br>
            <a:endParaRPr lang="sv-SE" sz="2400" b="1" dirty="0"/>
          </a:p>
        </p:txBody>
      </p:sp>
      <p:pic>
        <p:nvPicPr>
          <p:cNvPr id="8" name="Bildobjekt 7">
            <a:extLst>
              <a:ext uri="{FF2B5EF4-FFF2-40B4-BE49-F238E27FC236}">
                <a16:creationId xmlns:a16="http://schemas.microsoft.com/office/drawing/2014/main" id="{4099918A-CE6B-E35D-1F3A-B6DA2054147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377565" y="3146108"/>
            <a:ext cx="1194435" cy="1233011"/>
          </a:xfrm>
          <a:prstGeom prst="rect">
            <a:avLst/>
          </a:prstGeom>
          <a:noFill/>
          <a:ln>
            <a:noFill/>
          </a:ln>
        </p:spPr>
      </p:pic>
      <p:sp>
        <p:nvSpPr>
          <p:cNvPr id="10" name="textruta 9">
            <a:extLst>
              <a:ext uri="{FF2B5EF4-FFF2-40B4-BE49-F238E27FC236}">
                <a16:creationId xmlns:a16="http://schemas.microsoft.com/office/drawing/2014/main" id="{D33F2A7E-073D-6D90-8707-5D8D3DA44694}"/>
              </a:ext>
            </a:extLst>
          </p:cNvPr>
          <p:cNvSpPr txBox="1"/>
          <p:nvPr/>
        </p:nvSpPr>
        <p:spPr>
          <a:xfrm>
            <a:off x="520779" y="4466273"/>
            <a:ext cx="5934313" cy="304827"/>
          </a:xfrm>
          <a:prstGeom prst="rect">
            <a:avLst/>
          </a:prstGeom>
          <a:noFill/>
        </p:spPr>
        <p:txBody>
          <a:bodyPr wrap="square">
            <a:spAutoFit/>
          </a:bodyPr>
          <a:lstStyle/>
          <a:p>
            <a:pPr marL="1371600" indent="342900">
              <a:lnSpc>
                <a:spcPct val="107000"/>
              </a:lnSpc>
              <a:spcAft>
                <a:spcPts val="600"/>
              </a:spcAft>
            </a:pPr>
            <a:r>
              <a:rPr lang="sv-SE" sz="1350" b="1" dirty="0">
                <a:latin typeface="Calibri" panose="020F0502020204030204" pitchFamily="34" charset="0"/>
                <a:ea typeface="Calibri" panose="020F0502020204030204" pitchFamily="34" charset="0"/>
                <a:cs typeface="Times New Roman" panose="02020603050405020304" pitchFamily="18" charset="0"/>
              </a:rPr>
              <a:t>Miljö- och odlingsgruppen i Riksby Koloniförening</a:t>
            </a:r>
            <a:endParaRPr lang="sv-SE" sz="135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6127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933F03-7BD7-1B54-63F1-56E076169D10}"/>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9. Jag väljer växter som lockar pollinerare och ser till att det finns blommor från tidig vår till sen höst</a:t>
            </a:r>
            <a:r>
              <a:rPr lang="sv-SE" sz="2400" dirty="0"/>
              <a:t> </a:t>
            </a:r>
          </a:p>
        </p:txBody>
      </p:sp>
      <p:pic>
        <p:nvPicPr>
          <p:cNvPr id="3" name="Bildobjekt 2">
            <a:extLst>
              <a:ext uri="{FF2B5EF4-FFF2-40B4-BE49-F238E27FC236}">
                <a16:creationId xmlns:a16="http://schemas.microsoft.com/office/drawing/2014/main" id="{3EF3238F-919B-640D-E00F-8D5B51458516}"/>
              </a:ext>
            </a:extLst>
          </p:cNvPr>
          <p:cNvPicPr>
            <a:picLocks noChangeAspect="1"/>
          </p:cNvPicPr>
          <p:nvPr/>
        </p:nvPicPr>
        <p:blipFill>
          <a:blip r:embed="rId2"/>
          <a:stretch>
            <a:fillRect/>
          </a:stretch>
        </p:blipFill>
        <p:spPr>
          <a:xfrm>
            <a:off x="628650" y="2044166"/>
            <a:ext cx="5662571" cy="3403567"/>
          </a:xfrm>
          <a:prstGeom prst="rect">
            <a:avLst/>
          </a:prstGeom>
        </p:spPr>
      </p:pic>
      <p:sp>
        <p:nvSpPr>
          <p:cNvPr id="4" name="textruta 3">
            <a:extLst>
              <a:ext uri="{FF2B5EF4-FFF2-40B4-BE49-F238E27FC236}">
                <a16:creationId xmlns:a16="http://schemas.microsoft.com/office/drawing/2014/main" id="{D3A98718-A1C9-2138-6266-4E4DA6ED9AC4}"/>
              </a:ext>
            </a:extLst>
          </p:cNvPr>
          <p:cNvSpPr txBox="1"/>
          <p:nvPr/>
        </p:nvSpPr>
        <p:spPr>
          <a:xfrm>
            <a:off x="6379438" y="1979286"/>
            <a:ext cx="2674620" cy="1384995"/>
          </a:xfrm>
          <a:prstGeom prst="rect">
            <a:avLst/>
          </a:prstGeom>
          <a:noFill/>
        </p:spPr>
        <p:txBody>
          <a:bodyPr wrap="square" rtlCol="0">
            <a:spAutoFit/>
          </a:bodyPr>
          <a:lstStyle/>
          <a:p>
            <a:pPr marL="214313" indent="-214313">
              <a:buFont typeface="Arial" panose="020B0604020202020204" pitchFamily="34" charset="0"/>
              <a:buChar char="•"/>
            </a:pP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Minst 81% väljer </a:t>
            </a:r>
            <a:r>
              <a:rPr lang="sv-SE" sz="1050" dirty="0">
                <a:latin typeface="Calibri" panose="020F0502020204030204" pitchFamily="34" charset="0"/>
                <a:ea typeface="Calibri" panose="020F0502020204030204" pitchFamily="34" charset="0"/>
                <a:cs typeface="Calibri" panose="020F0502020204030204" pitchFamily="34" charset="0"/>
              </a:rPr>
              <a:t>Alltid eller Oftast växter </a:t>
            </a:r>
            <a:r>
              <a:rPr lang="sv-SE" sz="1050" b="1" dirty="0">
                <a:latin typeface="Calibri" panose="020F0502020204030204" pitchFamily="34" charset="0"/>
                <a:ea typeface="Calibri" panose="020F0502020204030204" pitchFamily="34" charset="0"/>
                <a:cs typeface="Calibri" panose="020F0502020204030204" pitchFamily="34" charset="0"/>
              </a:rPr>
              <a:t>som lockar och gynnar pollinerare.</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Minst 81%  </a:t>
            </a:r>
            <a:r>
              <a:rPr lang="sv-SE" sz="1050" dirty="0">
                <a:latin typeface="Calibri" panose="020F0502020204030204" pitchFamily="34" charset="0"/>
                <a:ea typeface="Calibri" panose="020F0502020204030204" pitchFamily="34" charset="0"/>
                <a:cs typeface="Calibri" panose="020F0502020204030204" pitchFamily="34" charset="0"/>
              </a:rPr>
              <a:t>väljer Alltid eller Oftast blommor som </a:t>
            </a:r>
            <a:r>
              <a:rPr lang="sv-SE" sz="1050" b="1" dirty="0">
                <a:latin typeface="Calibri" panose="020F0502020204030204" pitchFamily="34" charset="0"/>
                <a:ea typeface="Calibri" panose="020F0502020204030204" pitchFamily="34" charset="0"/>
                <a:cs typeface="Calibri" panose="020F0502020204030204" pitchFamily="34" charset="0"/>
              </a:rPr>
              <a:t>ser till att det blommar från tidig vår till sen höst.</a:t>
            </a:r>
          </a:p>
          <a:p>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5" name="Platshållare för bildnummer 4">
            <a:extLst>
              <a:ext uri="{FF2B5EF4-FFF2-40B4-BE49-F238E27FC236}">
                <a16:creationId xmlns:a16="http://schemas.microsoft.com/office/drawing/2014/main" id="{283887BF-FA9E-8310-F0D6-8450EFB4AB8E}"/>
              </a:ext>
            </a:extLst>
          </p:cNvPr>
          <p:cNvSpPr>
            <a:spLocks noGrp="1"/>
          </p:cNvSpPr>
          <p:nvPr>
            <p:ph type="sldNum" sz="quarter" idx="12"/>
          </p:nvPr>
        </p:nvSpPr>
        <p:spPr/>
        <p:txBody>
          <a:bodyPr/>
          <a:lstStyle/>
          <a:p>
            <a:fld id="{5B965A8D-38B0-40DE-8827-2A6D9A49B849}" type="slidenum">
              <a:rPr lang="sv-SE" smtClean="0"/>
              <a:t>10</a:t>
            </a:fld>
            <a:endParaRPr lang="sv-SE"/>
          </a:p>
        </p:txBody>
      </p:sp>
    </p:spTree>
    <p:extLst>
      <p:ext uri="{BB962C8B-B14F-4D97-AF65-F5344CB8AC3E}">
        <p14:creationId xmlns:p14="http://schemas.microsoft.com/office/powerpoint/2010/main" val="3971479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71D7BE-A4AB-8D34-EEC9-68D71351BDD7}"/>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10. Jag har försökt låta en del av gräsmattan på lotten bli äng</a:t>
            </a:r>
            <a:r>
              <a:rPr lang="sv-SE" sz="2400" dirty="0"/>
              <a:t> </a:t>
            </a:r>
          </a:p>
        </p:txBody>
      </p:sp>
      <p:pic>
        <p:nvPicPr>
          <p:cNvPr id="3" name="Bildobjekt 2">
            <a:extLst>
              <a:ext uri="{FF2B5EF4-FFF2-40B4-BE49-F238E27FC236}">
                <a16:creationId xmlns:a16="http://schemas.microsoft.com/office/drawing/2014/main" id="{DED0FC34-1D3C-03B7-F0BC-8CBE61830D0F}"/>
              </a:ext>
            </a:extLst>
          </p:cNvPr>
          <p:cNvPicPr>
            <a:picLocks noChangeAspect="1"/>
          </p:cNvPicPr>
          <p:nvPr/>
        </p:nvPicPr>
        <p:blipFill>
          <a:blip r:embed="rId2"/>
          <a:stretch>
            <a:fillRect/>
          </a:stretch>
        </p:blipFill>
        <p:spPr>
          <a:xfrm>
            <a:off x="628650" y="2125266"/>
            <a:ext cx="5662571" cy="3403567"/>
          </a:xfrm>
          <a:prstGeom prst="rect">
            <a:avLst/>
          </a:prstGeom>
        </p:spPr>
      </p:pic>
      <p:sp>
        <p:nvSpPr>
          <p:cNvPr id="4" name="textruta 3">
            <a:extLst>
              <a:ext uri="{FF2B5EF4-FFF2-40B4-BE49-F238E27FC236}">
                <a16:creationId xmlns:a16="http://schemas.microsoft.com/office/drawing/2014/main" id="{98BD0A9B-3938-E99C-5A89-5899E8CA48F0}"/>
              </a:ext>
            </a:extLst>
          </p:cNvPr>
          <p:cNvSpPr txBox="1"/>
          <p:nvPr/>
        </p:nvSpPr>
        <p:spPr>
          <a:xfrm>
            <a:off x="6379438" y="1979287"/>
            <a:ext cx="2384187" cy="3162404"/>
          </a:xfrm>
          <a:prstGeom prst="rect">
            <a:avLst/>
          </a:prstGeom>
          <a:noFill/>
        </p:spPr>
        <p:txBody>
          <a:bodyPr wrap="square" rtlCol="0">
            <a:spAutoFit/>
          </a:bodyPr>
          <a:lstStyle/>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Det viktigaste </a:t>
            </a:r>
            <a:r>
              <a:rPr lang="sv-SE" sz="1050" dirty="0">
                <a:latin typeface="Calibri" panose="020F0502020204030204" pitchFamily="34" charset="0"/>
                <a:ea typeface="Calibri" panose="020F0502020204030204" pitchFamily="34" charset="0"/>
                <a:cs typeface="Calibri" panose="020F0502020204030204" pitchFamily="34" charset="0"/>
              </a:rPr>
              <a:t>är nog att man försökt, även om det inte blev så bra första gången</a:t>
            </a:r>
            <a:r>
              <a:rPr lang="sv-SE" sz="1050" b="1" dirty="0">
                <a:latin typeface="Calibri" panose="020F0502020204030204" pitchFamily="34" charset="0"/>
                <a:ea typeface="Calibri" panose="020F0502020204030204" pitchFamily="34" charset="0"/>
                <a:cs typeface="Calibri" panose="020F0502020204030204" pitchFamily="34" charset="0"/>
              </a:rPr>
              <a:t>. Bara att fortsätta försöka!</a:t>
            </a:r>
          </a:p>
          <a:p>
            <a:pPr marL="214313" indent="-214313">
              <a:buFont typeface="Arial" panose="020B0604020202020204" pitchFamily="34" charset="0"/>
              <a:buChar char="•"/>
            </a:pP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Ett tips är – Att en liten yta på 1 kvadratmeter gör stor skillnad</a:t>
            </a:r>
            <a:r>
              <a:rPr lang="sv-SE" sz="1050" dirty="0">
                <a:latin typeface="Calibri" panose="020F0502020204030204" pitchFamily="34" charset="0"/>
                <a:ea typeface="Calibri" panose="020F0502020204030204" pitchFamily="34" charset="0"/>
                <a:cs typeface="Calibri" panose="020F0502020204030204" pitchFamily="34" charset="0"/>
              </a:rPr>
              <a:t>, jämfört med att inte göra något. </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Men en liten äng på gräsmattan </a:t>
            </a:r>
            <a:r>
              <a:rPr lang="sv-SE" sz="1050" dirty="0">
                <a:latin typeface="Calibri" panose="020F0502020204030204" pitchFamily="34" charset="0"/>
                <a:ea typeface="Calibri" panose="020F0502020204030204" pitchFamily="34" charset="0"/>
                <a:cs typeface="Calibri" panose="020F0502020204030204" pitchFamily="34" charset="0"/>
              </a:rPr>
              <a:t>ersätter inte på något sätt de blommor, buskar, träd och annat som vi ärvt av tidigare generationers kolonister.  </a:t>
            </a:r>
            <a:r>
              <a:rPr lang="sv-SE" sz="1050" b="1" dirty="0">
                <a:latin typeface="Calibri" panose="020F0502020204030204" pitchFamily="34" charset="0"/>
                <a:ea typeface="Calibri" panose="020F0502020204030204" pitchFamily="34" charset="0"/>
                <a:cs typeface="Calibri" panose="020F0502020204030204" pitchFamily="34" charset="0"/>
              </a:rPr>
              <a:t>Sköt om dem och låt dom frodas på din lott! </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solidFill>
                  <a:srgbClr val="FF0000"/>
                </a:solidFill>
                <a:latin typeface="Calibri" panose="020F0502020204030204" pitchFamily="34" charset="0"/>
                <a:ea typeface="Calibri" panose="020F0502020204030204" pitchFamily="34" charset="0"/>
                <a:cs typeface="Calibri" panose="020F0502020204030204" pitchFamily="34" charset="0"/>
              </a:rPr>
              <a:t>Odla mera är ett budskap som gäller oss alla!</a:t>
            </a:r>
          </a:p>
          <a:p>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5" name="Platshållare för bildnummer 4">
            <a:extLst>
              <a:ext uri="{FF2B5EF4-FFF2-40B4-BE49-F238E27FC236}">
                <a16:creationId xmlns:a16="http://schemas.microsoft.com/office/drawing/2014/main" id="{F98713C8-09C7-A0C6-E7F5-2647ADA31C3E}"/>
              </a:ext>
            </a:extLst>
          </p:cNvPr>
          <p:cNvSpPr>
            <a:spLocks noGrp="1"/>
          </p:cNvSpPr>
          <p:nvPr>
            <p:ph type="sldNum" sz="quarter" idx="12"/>
          </p:nvPr>
        </p:nvSpPr>
        <p:spPr/>
        <p:txBody>
          <a:bodyPr/>
          <a:lstStyle/>
          <a:p>
            <a:fld id="{5B965A8D-38B0-40DE-8827-2A6D9A49B849}" type="slidenum">
              <a:rPr lang="sv-SE" smtClean="0"/>
              <a:t>11</a:t>
            </a:fld>
            <a:endParaRPr lang="sv-SE"/>
          </a:p>
        </p:txBody>
      </p:sp>
    </p:spTree>
    <p:extLst>
      <p:ext uri="{BB962C8B-B14F-4D97-AF65-F5344CB8AC3E}">
        <p14:creationId xmlns:p14="http://schemas.microsoft.com/office/powerpoint/2010/main" val="4174953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20D56D-00E2-74B9-5D8A-8A02E74B378D}"/>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11. Nyttjar du regnvatten för bevattning?</a:t>
            </a:r>
            <a:r>
              <a:rPr lang="sv-SE" sz="2400" dirty="0"/>
              <a:t> </a:t>
            </a:r>
          </a:p>
        </p:txBody>
      </p:sp>
      <p:pic>
        <p:nvPicPr>
          <p:cNvPr id="3" name="Bildobjekt 2">
            <a:extLst>
              <a:ext uri="{FF2B5EF4-FFF2-40B4-BE49-F238E27FC236}">
                <a16:creationId xmlns:a16="http://schemas.microsoft.com/office/drawing/2014/main" id="{E228D098-7D41-C170-F8B3-1471D405EBC9}"/>
              </a:ext>
            </a:extLst>
          </p:cNvPr>
          <p:cNvPicPr>
            <a:picLocks noChangeAspect="1"/>
          </p:cNvPicPr>
          <p:nvPr/>
        </p:nvPicPr>
        <p:blipFill>
          <a:blip r:embed="rId2"/>
          <a:stretch>
            <a:fillRect/>
          </a:stretch>
        </p:blipFill>
        <p:spPr>
          <a:xfrm>
            <a:off x="628650" y="1949868"/>
            <a:ext cx="5662571" cy="3403567"/>
          </a:xfrm>
          <a:prstGeom prst="rect">
            <a:avLst/>
          </a:prstGeom>
        </p:spPr>
      </p:pic>
      <p:sp>
        <p:nvSpPr>
          <p:cNvPr id="4" name="textruta 3">
            <a:extLst>
              <a:ext uri="{FF2B5EF4-FFF2-40B4-BE49-F238E27FC236}">
                <a16:creationId xmlns:a16="http://schemas.microsoft.com/office/drawing/2014/main" id="{682C7EF9-DE9A-250E-259F-700F0C19E6FE}"/>
              </a:ext>
            </a:extLst>
          </p:cNvPr>
          <p:cNvSpPr txBox="1"/>
          <p:nvPr/>
        </p:nvSpPr>
        <p:spPr>
          <a:xfrm>
            <a:off x="6396302" y="1760055"/>
            <a:ext cx="2674620" cy="1061829"/>
          </a:xfrm>
          <a:prstGeom prst="rect">
            <a:avLst/>
          </a:prstGeom>
          <a:noFill/>
        </p:spPr>
        <p:txBody>
          <a:bodyPr wrap="square" rtlCol="0">
            <a:spAutoFit/>
          </a:bodyPr>
          <a:lstStyle/>
          <a:p>
            <a:pPr marL="214313" indent="-214313">
              <a:buFont typeface="Arial" panose="020B0604020202020204" pitchFamily="34" charset="0"/>
              <a:buChar char="•"/>
            </a:pP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Uppmuntrande att så många verkligen använder regnvattnet för bevattning!</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Ett tips </a:t>
            </a:r>
            <a:r>
              <a:rPr lang="sv-SE" sz="1050" dirty="0">
                <a:latin typeface="Calibri" panose="020F0502020204030204" pitchFamily="34" charset="0"/>
                <a:ea typeface="Calibri" panose="020F0502020204030204" pitchFamily="34" charset="0"/>
                <a:cs typeface="Calibri" panose="020F0502020204030204" pitchFamily="34" charset="0"/>
              </a:rPr>
              <a:t>är att öka storleken på regnvatten-tunnorna!</a:t>
            </a:r>
          </a:p>
        </p:txBody>
      </p:sp>
      <p:sp>
        <p:nvSpPr>
          <p:cNvPr id="5" name="Platshållare för bildnummer 4">
            <a:extLst>
              <a:ext uri="{FF2B5EF4-FFF2-40B4-BE49-F238E27FC236}">
                <a16:creationId xmlns:a16="http://schemas.microsoft.com/office/drawing/2014/main" id="{DB72E82B-E041-5CDF-80A6-9526A4EAAF15}"/>
              </a:ext>
            </a:extLst>
          </p:cNvPr>
          <p:cNvSpPr>
            <a:spLocks noGrp="1"/>
          </p:cNvSpPr>
          <p:nvPr>
            <p:ph type="sldNum" sz="quarter" idx="12"/>
          </p:nvPr>
        </p:nvSpPr>
        <p:spPr/>
        <p:txBody>
          <a:bodyPr/>
          <a:lstStyle/>
          <a:p>
            <a:fld id="{5B965A8D-38B0-40DE-8827-2A6D9A49B849}" type="slidenum">
              <a:rPr lang="sv-SE" smtClean="0"/>
              <a:t>12</a:t>
            </a:fld>
            <a:endParaRPr lang="sv-SE"/>
          </a:p>
        </p:txBody>
      </p:sp>
    </p:spTree>
    <p:extLst>
      <p:ext uri="{BB962C8B-B14F-4D97-AF65-F5344CB8AC3E}">
        <p14:creationId xmlns:p14="http://schemas.microsoft.com/office/powerpoint/2010/main" val="2063577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032706-802F-3363-E160-81354AD2B887}"/>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12. Jag punkt bevattnar smart med slang eller kanna</a:t>
            </a:r>
            <a:r>
              <a:rPr lang="sv-SE" sz="2400" dirty="0"/>
              <a:t> !</a:t>
            </a:r>
          </a:p>
        </p:txBody>
      </p:sp>
      <p:pic>
        <p:nvPicPr>
          <p:cNvPr id="3" name="Bildobjekt 2">
            <a:extLst>
              <a:ext uri="{FF2B5EF4-FFF2-40B4-BE49-F238E27FC236}">
                <a16:creationId xmlns:a16="http://schemas.microsoft.com/office/drawing/2014/main" id="{AFC8F900-76BA-71E5-900B-27000EF699A8}"/>
              </a:ext>
            </a:extLst>
          </p:cNvPr>
          <p:cNvPicPr>
            <a:picLocks noChangeAspect="1"/>
          </p:cNvPicPr>
          <p:nvPr/>
        </p:nvPicPr>
        <p:blipFill>
          <a:blip r:embed="rId2"/>
          <a:stretch>
            <a:fillRect/>
          </a:stretch>
        </p:blipFill>
        <p:spPr>
          <a:xfrm>
            <a:off x="628650" y="1932723"/>
            <a:ext cx="5662571" cy="3403567"/>
          </a:xfrm>
          <a:prstGeom prst="rect">
            <a:avLst/>
          </a:prstGeom>
        </p:spPr>
      </p:pic>
      <p:sp>
        <p:nvSpPr>
          <p:cNvPr id="4" name="textruta 3">
            <a:extLst>
              <a:ext uri="{FF2B5EF4-FFF2-40B4-BE49-F238E27FC236}">
                <a16:creationId xmlns:a16="http://schemas.microsoft.com/office/drawing/2014/main" id="{2407A69A-96C4-1F29-B237-0AD78CD10FBE}"/>
              </a:ext>
            </a:extLst>
          </p:cNvPr>
          <p:cNvSpPr txBox="1"/>
          <p:nvPr/>
        </p:nvSpPr>
        <p:spPr>
          <a:xfrm>
            <a:off x="6396302" y="1760055"/>
            <a:ext cx="2674620" cy="2516073"/>
          </a:xfrm>
          <a:prstGeom prst="rect">
            <a:avLst/>
          </a:prstGeom>
          <a:noFill/>
        </p:spPr>
        <p:txBody>
          <a:bodyPr wrap="square" rtlCol="0">
            <a:spAutoFit/>
          </a:bodyPr>
          <a:lstStyle/>
          <a:p>
            <a:pPr marL="214313" indent="-214313">
              <a:buFont typeface="Arial" panose="020B0604020202020204" pitchFamily="34" charset="0"/>
              <a:buChar char="•"/>
            </a:pP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90% av oss punkt bevattnar Alltid eller Oftast! </a:t>
            </a:r>
          </a:p>
          <a:p>
            <a:pPr marL="214313" indent="-214313">
              <a:buFont typeface="Arial" panose="020B0604020202020204" pitchFamily="34" charset="0"/>
              <a:buChar char="•"/>
            </a:pP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Vi har några år försökt hitta ett företag som kommer till oss för att presentera olika typer av produkter för punkt bevattning, inklusive föreläsning</a:t>
            </a:r>
            <a:r>
              <a:rPr lang="sv-SE" sz="1050" b="1" dirty="0">
                <a:latin typeface="Calibri" panose="020F0502020204030204" pitchFamily="34" charset="0"/>
                <a:ea typeface="Calibri" panose="020F0502020204030204" pitchFamily="34" charset="0"/>
                <a:cs typeface="Calibri" panose="020F0502020204030204" pitchFamily="34" charset="0"/>
              </a:rPr>
              <a:t> </a:t>
            </a:r>
            <a:r>
              <a:rPr lang="sv-SE" sz="1050" dirty="0">
                <a:latin typeface="Calibri" panose="020F0502020204030204" pitchFamily="34" charset="0"/>
                <a:ea typeface="Calibri" panose="020F0502020204030204" pitchFamily="34" charset="0"/>
                <a:cs typeface="Calibri" panose="020F0502020204030204" pitchFamily="34" charset="0"/>
              </a:rPr>
              <a:t>och demonstration av hur de olika fungerar.</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Är de någon av er som har kontakter i den branschen, så hör gärna av er till oss i miljögruppen! </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solidFill>
                  <a:srgbClr val="FF0000"/>
                </a:solidFill>
                <a:latin typeface="Calibri" panose="020F0502020204030204" pitchFamily="34" charset="0"/>
                <a:ea typeface="Calibri" panose="020F0502020204030204" pitchFamily="34" charset="0"/>
                <a:cs typeface="Calibri" panose="020F0502020204030204" pitchFamily="34" charset="0"/>
              </a:rPr>
              <a:t>Vi gör ett nytt försök!</a:t>
            </a:r>
          </a:p>
        </p:txBody>
      </p:sp>
      <p:sp>
        <p:nvSpPr>
          <p:cNvPr id="5" name="Platshållare för bildnummer 4">
            <a:extLst>
              <a:ext uri="{FF2B5EF4-FFF2-40B4-BE49-F238E27FC236}">
                <a16:creationId xmlns:a16="http://schemas.microsoft.com/office/drawing/2014/main" id="{147D31F4-7D0E-57E0-3C80-BE66C026C604}"/>
              </a:ext>
            </a:extLst>
          </p:cNvPr>
          <p:cNvSpPr>
            <a:spLocks noGrp="1"/>
          </p:cNvSpPr>
          <p:nvPr>
            <p:ph type="sldNum" sz="quarter" idx="12"/>
          </p:nvPr>
        </p:nvSpPr>
        <p:spPr/>
        <p:txBody>
          <a:bodyPr/>
          <a:lstStyle/>
          <a:p>
            <a:fld id="{5B965A8D-38B0-40DE-8827-2A6D9A49B849}" type="slidenum">
              <a:rPr lang="sv-SE" smtClean="0"/>
              <a:t>13</a:t>
            </a:fld>
            <a:endParaRPr lang="sv-SE"/>
          </a:p>
        </p:txBody>
      </p:sp>
    </p:spTree>
    <p:extLst>
      <p:ext uri="{BB962C8B-B14F-4D97-AF65-F5344CB8AC3E}">
        <p14:creationId xmlns:p14="http://schemas.microsoft.com/office/powerpoint/2010/main" val="1398754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3E7A54-C461-6A33-979F-4ADD0242B9B7}"/>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13. Jag använder miljömärkta produkter till disk, tvätt och hygien</a:t>
            </a:r>
            <a:r>
              <a:rPr lang="sv-SE" sz="2400" dirty="0"/>
              <a:t> !</a:t>
            </a:r>
          </a:p>
        </p:txBody>
      </p:sp>
      <p:pic>
        <p:nvPicPr>
          <p:cNvPr id="3" name="Bildobjekt 2">
            <a:extLst>
              <a:ext uri="{FF2B5EF4-FFF2-40B4-BE49-F238E27FC236}">
                <a16:creationId xmlns:a16="http://schemas.microsoft.com/office/drawing/2014/main" id="{6C1C92A8-51A7-97A7-AAAD-971427BF9026}"/>
              </a:ext>
            </a:extLst>
          </p:cNvPr>
          <p:cNvPicPr>
            <a:picLocks noChangeAspect="1"/>
          </p:cNvPicPr>
          <p:nvPr/>
        </p:nvPicPr>
        <p:blipFill>
          <a:blip r:embed="rId2"/>
          <a:stretch>
            <a:fillRect/>
          </a:stretch>
        </p:blipFill>
        <p:spPr>
          <a:xfrm>
            <a:off x="694373" y="2044165"/>
            <a:ext cx="5596848" cy="3364064"/>
          </a:xfrm>
          <a:prstGeom prst="rect">
            <a:avLst/>
          </a:prstGeom>
        </p:spPr>
      </p:pic>
      <p:sp>
        <p:nvSpPr>
          <p:cNvPr id="4" name="textruta 3">
            <a:extLst>
              <a:ext uri="{FF2B5EF4-FFF2-40B4-BE49-F238E27FC236}">
                <a16:creationId xmlns:a16="http://schemas.microsoft.com/office/drawing/2014/main" id="{8CEE1293-02AB-2AF9-D86C-2C931A2D722E}"/>
              </a:ext>
            </a:extLst>
          </p:cNvPr>
          <p:cNvSpPr txBox="1"/>
          <p:nvPr/>
        </p:nvSpPr>
        <p:spPr>
          <a:xfrm>
            <a:off x="6291221" y="2518964"/>
            <a:ext cx="2674620" cy="1061829"/>
          </a:xfrm>
          <a:prstGeom prst="rect">
            <a:avLst/>
          </a:prstGeom>
          <a:noFill/>
        </p:spPr>
        <p:txBody>
          <a:bodyPr wrap="square" rtlCol="0">
            <a:spAutoFit/>
          </a:bodyPr>
          <a:lstStyle/>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92% använder miljömärkta produkter Alltid eller Oftast.</a:t>
            </a: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Ingen använder </a:t>
            </a:r>
            <a:r>
              <a:rPr lang="sv-SE" sz="1050" b="1" u="sng" dirty="0">
                <a:latin typeface="Calibri" panose="020F0502020204030204" pitchFamily="34" charset="0"/>
                <a:ea typeface="Calibri" panose="020F0502020204030204" pitchFamily="34" charset="0"/>
                <a:cs typeface="Calibri" panose="020F0502020204030204" pitchFamily="34" charset="0"/>
              </a:rPr>
              <a:t>alltid </a:t>
            </a:r>
            <a:r>
              <a:rPr lang="sv-SE" sz="1050" b="1" dirty="0">
                <a:solidFill>
                  <a:srgbClr val="FF0000"/>
                </a:solidFill>
                <a:latin typeface="Calibri" panose="020F0502020204030204" pitchFamily="34" charset="0"/>
                <a:ea typeface="Calibri" panose="020F0502020204030204" pitchFamily="34" charset="0"/>
                <a:cs typeface="Calibri" panose="020F0502020204030204" pitchFamily="34" charset="0"/>
              </a:rPr>
              <a:t>ej</a:t>
            </a:r>
            <a:r>
              <a:rPr lang="sv-SE" sz="1050" b="1" dirty="0">
                <a:latin typeface="Calibri" panose="020F0502020204030204" pitchFamily="34" charset="0"/>
                <a:ea typeface="Calibri" panose="020F0502020204030204" pitchFamily="34" charset="0"/>
                <a:cs typeface="Calibri" panose="020F0502020204030204" pitchFamily="34" charset="0"/>
              </a:rPr>
              <a:t> miljömärkta produkter.</a:t>
            </a:r>
            <a:br>
              <a:rPr lang="sv-SE" sz="1050" b="1" dirty="0">
                <a:latin typeface="Calibri" panose="020F0502020204030204" pitchFamily="34" charset="0"/>
                <a:ea typeface="Calibri" panose="020F0502020204030204" pitchFamily="34" charset="0"/>
                <a:cs typeface="Calibri" panose="020F0502020204030204" pitchFamily="34" charset="0"/>
              </a:rPr>
            </a:b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5" name="Platshållare för bildnummer 4">
            <a:extLst>
              <a:ext uri="{FF2B5EF4-FFF2-40B4-BE49-F238E27FC236}">
                <a16:creationId xmlns:a16="http://schemas.microsoft.com/office/drawing/2014/main" id="{FF110E9A-8961-5ECB-AF15-A6BB0B220D85}"/>
              </a:ext>
            </a:extLst>
          </p:cNvPr>
          <p:cNvSpPr>
            <a:spLocks noGrp="1"/>
          </p:cNvSpPr>
          <p:nvPr>
            <p:ph type="sldNum" sz="quarter" idx="12"/>
          </p:nvPr>
        </p:nvSpPr>
        <p:spPr/>
        <p:txBody>
          <a:bodyPr/>
          <a:lstStyle/>
          <a:p>
            <a:fld id="{5B965A8D-38B0-40DE-8827-2A6D9A49B849}" type="slidenum">
              <a:rPr lang="sv-SE" smtClean="0"/>
              <a:t>14</a:t>
            </a:fld>
            <a:endParaRPr lang="sv-SE"/>
          </a:p>
        </p:txBody>
      </p:sp>
    </p:spTree>
    <p:extLst>
      <p:ext uri="{BB962C8B-B14F-4D97-AF65-F5344CB8AC3E}">
        <p14:creationId xmlns:p14="http://schemas.microsoft.com/office/powerpoint/2010/main" val="2548047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D029B8-BA9C-3326-EB41-0A9E47A8A4B9}"/>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14. Jag använder gråvatten från disk, tvätt och hygien till bevattning</a:t>
            </a:r>
            <a:r>
              <a:rPr lang="sv-SE" sz="2400" dirty="0"/>
              <a:t> !</a:t>
            </a:r>
          </a:p>
        </p:txBody>
      </p:sp>
      <p:pic>
        <p:nvPicPr>
          <p:cNvPr id="3" name="Bildobjekt 2">
            <a:extLst>
              <a:ext uri="{FF2B5EF4-FFF2-40B4-BE49-F238E27FC236}">
                <a16:creationId xmlns:a16="http://schemas.microsoft.com/office/drawing/2014/main" id="{43296108-05B5-DDCA-7FD5-DB8F4C040C84}"/>
              </a:ext>
            </a:extLst>
          </p:cNvPr>
          <p:cNvPicPr>
            <a:picLocks noChangeAspect="1"/>
          </p:cNvPicPr>
          <p:nvPr/>
        </p:nvPicPr>
        <p:blipFill>
          <a:blip r:embed="rId2"/>
          <a:stretch>
            <a:fillRect/>
          </a:stretch>
        </p:blipFill>
        <p:spPr>
          <a:xfrm>
            <a:off x="628650" y="2061311"/>
            <a:ext cx="5662571" cy="3403567"/>
          </a:xfrm>
          <a:prstGeom prst="rect">
            <a:avLst/>
          </a:prstGeom>
        </p:spPr>
      </p:pic>
      <p:sp>
        <p:nvSpPr>
          <p:cNvPr id="4" name="textruta 3">
            <a:extLst>
              <a:ext uri="{FF2B5EF4-FFF2-40B4-BE49-F238E27FC236}">
                <a16:creationId xmlns:a16="http://schemas.microsoft.com/office/drawing/2014/main" id="{48805869-79AB-5C99-22F1-6CC0A87690EE}"/>
              </a:ext>
            </a:extLst>
          </p:cNvPr>
          <p:cNvSpPr txBox="1"/>
          <p:nvPr/>
        </p:nvSpPr>
        <p:spPr>
          <a:xfrm>
            <a:off x="6291221" y="2518965"/>
            <a:ext cx="2674620" cy="1546577"/>
          </a:xfrm>
          <a:prstGeom prst="rect">
            <a:avLst/>
          </a:prstGeom>
          <a:noFill/>
        </p:spPr>
        <p:txBody>
          <a:bodyPr wrap="square" rtlCol="0">
            <a:spAutoFit/>
          </a:bodyPr>
          <a:lstStyle/>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51% använder gråvatten för bevattning.</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Denna </a:t>
            </a:r>
            <a:r>
              <a:rPr lang="sv-SE" sz="1050" b="1" dirty="0">
                <a:latin typeface="Calibri" panose="020F0502020204030204" pitchFamily="34" charset="0"/>
                <a:ea typeface="Calibri" panose="020F0502020204030204" pitchFamily="34" charset="0"/>
                <a:cs typeface="Calibri" panose="020F0502020204030204" pitchFamily="34" charset="0"/>
              </a:rPr>
              <a:t>andel bör öka kraftigt </a:t>
            </a:r>
            <a:r>
              <a:rPr lang="sv-SE" sz="1050" dirty="0">
                <a:latin typeface="Calibri" panose="020F0502020204030204" pitchFamily="34" charset="0"/>
                <a:ea typeface="Calibri" panose="020F0502020204030204" pitchFamily="34" charset="0"/>
                <a:cs typeface="Calibri" panose="020F0502020204030204" pitchFamily="34" charset="0"/>
              </a:rPr>
              <a:t>i och med förbudet mot att använda stenkistor kopplade till den egna stugan. </a:t>
            </a: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Ansvaret för att ta bort den egna  kopplingen till stenkista ligger hos respektive medlem. </a:t>
            </a:r>
            <a:br>
              <a:rPr lang="sv-SE" sz="1050" b="1" dirty="0">
                <a:latin typeface="Calibri" panose="020F0502020204030204" pitchFamily="34" charset="0"/>
                <a:ea typeface="Calibri" panose="020F0502020204030204" pitchFamily="34" charset="0"/>
                <a:cs typeface="Calibri" panose="020F0502020204030204" pitchFamily="34" charset="0"/>
              </a:rPr>
            </a:b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5" name="Platshållare för bildnummer 4">
            <a:extLst>
              <a:ext uri="{FF2B5EF4-FFF2-40B4-BE49-F238E27FC236}">
                <a16:creationId xmlns:a16="http://schemas.microsoft.com/office/drawing/2014/main" id="{718ADACD-A480-CE8F-1CA6-9ED70C0ED5BF}"/>
              </a:ext>
            </a:extLst>
          </p:cNvPr>
          <p:cNvSpPr>
            <a:spLocks noGrp="1"/>
          </p:cNvSpPr>
          <p:nvPr>
            <p:ph type="sldNum" sz="quarter" idx="12"/>
          </p:nvPr>
        </p:nvSpPr>
        <p:spPr/>
        <p:txBody>
          <a:bodyPr/>
          <a:lstStyle/>
          <a:p>
            <a:fld id="{5B965A8D-38B0-40DE-8827-2A6D9A49B849}" type="slidenum">
              <a:rPr lang="sv-SE" smtClean="0"/>
              <a:t>15</a:t>
            </a:fld>
            <a:endParaRPr lang="sv-SE"/>
          </a:p>
        </p:txBody>
      </p:sp>
    </p:spTree>
    <p:extLst>
      <p:ext uri="{BB962C8B-B14F-4D97-AF65-F5344CB8AC3E}">
        <p14:creationId xmlns:p14="http://schemas.microsoft.com/office/powerpoint/2010/main" val="1756152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F97D73-AE32-1C90-46C2-AAF4E9C42502}"/>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15. Jag har, för att gynna biologisk mångfald:</a:t>
            </a:r>
            <a:endParaRPr lang="sv-SE" sz="2400" dirty="0"/>
          </a:p>
        </p:txBody>
      </p:sp>
      <p:pic>
        <p:nvPicPr>
          <p:cNvPr id="3" name="Bildobjekt 2">
            <a:extLst>
              <a:ext uri="{FF2B5EF4-FFF2-40B4-BE49-F238E27FC236}">
                <a16:creationId xmlns:a16="http://schemas.microsoft.com/office/drawing/2014/main" id="{93231EA3-29A0-9D61-AC96-18A3476390D2}"/>
              </a:ext>
            </a:extLst>
          </p:cNvPr>
          <p:cNvPicPr>
            <a:picLocks noChangeAspect="1"/>
          </p:cNvPicPr>
          <p:nvPr/>
        </p:nvPicPr>
        <p:blipFill>
          <a:blip r:embed="rId2"/>
          <a:stretch>
            <a:fillRect/>
          </a:stretch>
        </p:blipFill>
        <p:spPr>
          <a:xfrm>
            <a:off x="628650" y="1914433"/>
            <a:ext cx="5586413" cy="3002045"/>
          </a:xfrm>
          <a:prstGeom prst="rect">
            <a:avLst/>
          </a:prstGeom>
        </p:spPr>
      </p:pic>
      <p:sp>
        <p:nvSpPr>
          <p:cNvPr id="4" name="textruta 3">
            <a:extLst>
              <a:ext uri="{FF2B5EF4-FFF2-40B4-BE49-F238E27FC236}">
                <a16:creationId xmlns:a16="http://schemas.microsoft.com/office/drawing/2014/main" id="{34777063-A3B8-A82D-D9F5-E34B1802C4D7}"/>
              </a:ext>
            </a:extLst>
          </p:cNvPr>
          <p:cNvSpPr txBox="1"/>
          <p:nvPr/>
        </p:nvSpPr>
        <p:spPr>
          <a:xfrm>
            <a:off x="6215063" y="2051906"/>
            <a:ext cx="2674620" cy="900246"/>
          </a:xfrm>
          <a:prstGeom prst="rect">
            <a:avLst/>
          </a:prstGeom>
          <a:noFill/>
        </p:spPr>
        <p:txBody>
          <a:bodyPr wrap="square" rtlCol="0">
            <a:spAutoFit/>
          </a:bodyPr>
          <a:lstStyle/>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Positivt resultat!</a:t>
            </a: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Men vi kan bli ännu bättre!</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En utmaning som miljögruppen fortlöpande kommer att jobba med. </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5" name="Platshållare för bildnummer 4">
            <a:extLst>
              <a:ext uri="{FF2B5EF4-FFF2-40B4-BE49-F238E27FC236}">
                <a16:creationId xmlns:a16="http://schemas.microsoft.com/office/drawing/2014/main" id="{D66DB240-E7EF-65BB-F255-29F7E37584CB}"/>
              </a:ext>
            </a:extLst>
          </p:cNvPr>
          <p:cNvSpPr>
            <a:spLocks noGrp="1"/>
          </p:cNvSpPr>
          <p:nvPr>
            <p:ph type="sldNum" sz="quarter" idx="12"/>
          </p:nvPr>
        </p:nvSpPr>
        <p:spPr/>
        <p:txBody>
          <a:bodyPr/>
          <a:lstStyle/>
          <a:p>
            <a:fld id="{5B965A8D-38B0-40DE-8827-2A6D9A49B849}" type="slidenum">
              <a:rPr lang="sv-SE" smtClean="0"/>
              <a:t>16</a:t>
            </a:fld>
            <a:endParaRPr lang="sv-SE"/>
          </a:p>
        </p:txBody>
      </p:sp>
    </p:spTree>
    <p:extLst>
      <p:ext uri="{BB962C8B-B14F-4D97-AF65-F5344CB8AC3E}">
        <p14:creationId xmlns:p14="http://schemas.microsoft.com/office/powerpoint/2010/main" val="1885948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9048D1-74A5-2814-FB3F-F8C5DD7166A2}"/>
              </a:ext>
            </a:extLst>
          </p:cNvPr>
          <p:cNvSpPr>
            <a:spLocks noGrp="1"/>
          </p:cNvSpPr>
          <p:nvPr>
            <p:ph type="title"/>
          </p:nvPr>
        </p:nvSpPr>
        <p:spPr/>
        <p:txBody>
          <a:bodyPr>
            <a:noAutofit/>
          </a:bodyPr>
          <a:lstStyle/>
          <a:p>
            <a:r>
              <a:rPr lang="sv-SE" sz="2400" b="1" dirty="0">
                <a:solidFill>
                  <a:srgbClr val="202124"/>
                </a:solidFill>
                <a:latin typeface="Calibri" panose="020F0502020204030204" pitchFamily="34" charset="0"/>
              </a:rPr>
              <a:t>16. Hur viktigt är det för dig (på skala 1-5) att vi som koloni-förening arbetar med miljöfrågor och miljödiplomering?</a:t>
            </a:r>
            <a:r>
              <a:rPr lang="sv-SE" sz="2400" dirty="0"/>
              <a:t> </a:t>
            </a:r>
          </a:p>
        </p:txBody>
      </p:sp>
      <p:pic>
        <p:nvPicPr>
          <p:cNvPr id="4" name="Bildobjekt 3">
            <a:extLst>
              <a:ext uri="{FF2B5EF4-FFF2-40B4-BE49-F238E27FC236}">
                <a16:creationId xmlns:a16="http://schemas.microsoft.com/office/drawing/2014/main" id="{2A006AF6-EE1F-CD5C-1429-3831D69AD917}"/>
              </a:ext>
            </a:extLst>
          </p:cNvPr>
          <p:cNvPicPr>
            <a:picLocks noChangeAspect="1"/>
          </p:cNvPicPr>
          <p:nvPr/>
        </p:nvPicPr>
        <p:blipFill>
          <a:blip r:embed="rId2"/>
          <a:stretch>
            <a:fillRect/>
          </a:stretch>
        </p:blipFill>
        <p:spPr>
          <a:xfrm>
            <a:off x="628650" y="2125266"/>
            <a:ext cx="5662571" cy="3403567"/>
          </a:xfrm>
          <a:prstGeom prst="rect">
            <a:avLst/>
          </a:prstGeom>
        </p:spPr>
      </p:pic>
      <p:sp>
        <p:nvSpPr>
          <p:cNvPr id="3" name="textruta 2">
            <a:extLst>
              <a:ext uri="{FF2B5EF4-FFF2-40B4-BE49-F238E27FC236}">
                <a16:creationId xmlns:a16="http://schemas.microsoft.com/office/drawing/2014/main" id="{1DFBE9A9-45CD-5CF2-6DD8-F9183B39F7C6}"/>
              </a:ext>
            </a:extLst>
          </p:cNvPr>
          <p:cNvSpPr txBox="1"/>
          <p:nvPr/>
        </p:nvSpPr>
        <p:spPr>
          <a:xfrm>
            <a:off x="6228779" y="2403858"/>
            <a:ext cx="2674620" cy="1223412"/>
          </a:xfrm>
          <a:prstGeom prst="rect">
            <a:avLst/>
          </a:prstGeom>
          <a:noFill/>
        </p:spPr>
        <p:txBody>
          <a:bodyPr wrap="square" rtlCol="0">
            <a:spAutoFit/>
          </a:bodyPr>
          <a:lstStyle/>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87% av föreningens medlemmar anger att det är viktigt eller mycket viktigt att vi fortsätter jobba med miljöfrågor och miljödiplomering. </a:t>
            </a: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2% tycker att dessa frågor är oviktiga för föreningen att arbeta med.</a:t>
            </a: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5" name="Platshållare för bildnummer 4">
            <a:extLst>
              <a:ext uri="{FF2B5EF4-FFF2-40B4-BE49-F238E27FC236}">
                <a16:creationId xmlns:a16="http://schemas.microsoft.com/office/drawing/2014/main" id="{F5B35505-A04E-68AC-DD6E-478D353209A8}"/>
              </a:ext>
            </a:extLst>
          </p:cNvPr>
          <p:cNvSpPr>
            <a:spLocks noGrp="1"/>
          </p:cNvSpPr>
          <p:nvPr>
            <p:ph type="sldNum" sz="quarter" idx="12"/>
          </p:nvPr>
        </p:nvSpPr>
        <p:spPr/>
        <p:txBody>
          <a:bodyPr/>
          <a:lstStyle/>
          <a:p>
            <a:fld id="{5B965A8D-38B0-40DE-8827-2A6D9A49B849}" type="slidenum">
              <a:rPr lang="sv-SE" smtClean="0"/>
              <a:t>17</a:t>
            </a:fld>
            <a:endParaRPr lang="sv-SE"/>
          </a:p>
        </p:txBody>
      </p:sp>
    </p:spTree>
    <p:extLst>
      <p:ext uri="{BB962C8B-B14F-4D97-AF65-F5344CB8AC3E}">
        <p14:creationId xmlns:p14="http://schemas.microsoft.com/office/powerpoint/2010/main" val="706538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87452-67F6-1B62-A4B1-BCDD9065F717}"/>
              </a:ext>
            </a:extLst>
          </p:cNvPr>
          <p:cNvSpPr>
            <a:spLocks noGrp="1"/>
          </p:cNvSpPr>
          <p:nvPr>
            <p:ph type="title"/>
          </p:nvPr>
        </p:nvSpPr>
        <p:spPr/>
        <p:txBody>
          <a:bodyPr>
            <a:noAutofit/>
          </a:bodyPr>
          <a:lstStyle/>
          <a:p>
            <a:r>
              <a:rPr lang="sv-SE" sz="2400" b="1" dirty="0">
                <a:solidFill>
                  <a:srgbClr val="202124"/>
                </a:solidFill>
                <a:latin typeface="Calibri" panose="020F0502020204030204" pitchFamily="34" charset="0"/>
              </a:rPr>
              <a:t>17. Hur väl (på skala 1-5) känner du till Koloniträdgårds-förbundets olika nivåer för miljödiplomering som ställer ökande krav?</a:t>
            </a:r>
            <a:r>
              <a:rPr lang="sv-SE" sz="2400" dirty="0"/>
              <a:t> </a:t>
            </a:r>
          </a:p>
        </p:txBody>
      </p:sp>
      <p:pic>
        <p:nvPicPr>
          <p:cNvPr id="3" name="Bildobjekt 2">
            <a:extLst>
              <a:ext uri="{FF2B5EF4-FFF2-40B4-BE49-F238E27FC236}">
                <a16:creationId xmlns:a16="http://schemas.microsoft.com/office/drawing/2014/main" id="{F64D4D45-E873-DBEB-BEA3-3D7EF50D912A}"/>
              </a:ext>
            </a:extLst>
          </p:cNvPr>
          <p:cNvPicPr>
            <a:picLocks noChangeAspect="1"/>
          </p:cNvPicPr>
          <p:nvPr/>
        </p:nvPicPr>
        <p:blipFill>
          <a:blip r:embed="rId2"/>
          <a:stretch>
            <a:fillRect/>
          </a:stretch>
        </p:blipFill>
        <p:spPr>
          <a:xfrm>
            <a:off x="628650" y="2189898"/>
            <a:ext cx="5662571" cy="3403567"/>
          </a:xfrm>
          <a:prstGeom prst="rect">
            <a:avLst/>
          </a:prstGeom>
        </p:spPr>
      </p:pic>
      <p:sp>
        <p:nvSpPr>
          <p:cNvPr id="4" name="textruta 3">
            <a:extLst>
              <a:ext uri="{FF2B5EF4-FFF2-40B4-BE49-F238E27FC236}">
                <a16:creationId xmlns:a16="http://schemas.microsoft.com/office/drawing/2014/main" id="{FDB60A08-6871-52E8-C278-6B43D3EC7DEA}"/>
              </a:ext>
            </a:extLst>
          </p:cNvPr>
          <p:cNvSpPr txBox="1"/>
          <p:nvPr/>
        </p:nvSpPr>
        <p:spPr>
          <a:xfrm>
            <a:off x="6352223" y="2319369"/>
            <a:ext cx="2674620" cy="1546577"/>
          </a:xfrm>
          <a:prstGeom prst="rect">
            <a:avLst/>
          </a:prstGeom>
          <a:noFill/>
        </p:spPr>
        <p:txBody>
          <a:bodyPr wrap="square" rtlCol="0">
            <a:spAutoFit/>
          </a:bodyPr>
          <a:lstStyle/>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42% av föreningens medlemmar känner inte till de olika nivåerna för miljödiplomering och krav.</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Här har miljögruppen fått ett besked om att vi behöver informera mer.</a:t>
            </a: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I miljögruppens plan  för 2025 </a:t>
            </a:r>
            <a:r>
              <a:rPr lang="sv-SE" sz="1050" dirty="0">
                <a:latin typeface="Calibri" panose="020F0502020204030204" pitchFamily="34" charset="0"/>
                <a:ea typeface="Calibri" panose="020F0502020204030204" pitchFamily="34" charset="0"/>
                <a:cs typeface="Calibri" panose="020F0502020204030204" pitchFamily="34" charset="0"/>
              </a:rPr>
              <a:t>finns informationsaktiviteter inlagda. </a:t>
            </a:r>
          </a:p>
          <a:p>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5" name="Platshållare för bildnummer 4">
            <a:extLst>
              <a:ext uri="{FF2B5EF4-FFF2-40B4-BE49-F238E27FC236}">
                <a16:creationId xmlns:a16="http://schemas.microsoft.com/office/drawing/2014/main" id="{DFE70E19-BE2A-1714-9424-C087073E7EAA}"/>
              </a:ext>
            </a:extLst>
          </p:cNvPr>
          <p:cNvSpPr>
            <a:spLocks noGrp="1"/>
          </p:cNvSpPr>
          <p:nvPr>
            <p:ph type="sldNum" sz="quarter" idx="12"/>
          </p:nvPr>
        </p:nvSpPr>
        <p:spPr/>
        <p:txBody>
          <a:bodyPr/>
          <a:lstStyle/>
          <a:p>
            <a:fld id="{5B965A8D-38B0-40DE-8827-2A6D9A49B849}" type="slidenum">
              <a:rPr lang="sv-SE" smtClean="0"/>
              <a:t>18</a:t>
            </a:fld>
            <a:endParaRPr lang="sv-SE"/>
          </a:p>
        </p:txBody>
      </p:sp>
    </p:spTree>
    <p:extLst>
      <p:ext uri="{BB962C8B-B14F-4D97-AF65-F5344CB8AC3E}">
        <p14:creationId xmlns:p14="http://schemas.microsoft.com/office/powerpoint/2010/main" val="3701770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87452-67F6-1B62-A4B1-BCDD9065F717}"/>
              </a:ext>
            </a:extLst>
          </p:cNvPr>
          <p:cNvSpPr>
            <a:spLocks noGrp="1"/>
          </p:cNvSpPr>
          <p:nvPr>
            <p:ph type="title"/>
          </p:nvPr>
        </p:nvSpPr>
        <p:spPr/>
        <p:txBody>
          <a:bodyPr>
            <a:noAutofit/>
          </a:bodyPr>
          <a:lstStyle/>
          <a:p>
            <a:r>
              <a:rPr lang="sv-SE" sz="2400" b="1" dirty="0">
                <a:solidFill>
                  <a:srgbClr val="202124"/>
                </a:solidFill>
                <a:latin typeface="Calibri" panose="020F0502020204030204" pitchFamily="34" charset="0"/>
              </a:rPr>
              <a:t>18. Vilka aktiviteter önskar du att miljögruppen anordnar? Flera alternativ kan väljas.</a:t>
            </a:r>
            <a:endParaRPr lang="sv-SE" sz="2400" dirty="0"/>
          </a:p>
        </p:txBody>
      </p:sp>
      <p:pic>
        <p:nvPicPr>
          <p:cNvPr id="4" name="Bildobjekt 3">
            <a:extLst>
              <a:ext uri="{FF2B5EF4-FFF2-40B4-BE49-F238E27FC236}">
                <a16:creationId xmlns:a16="http://schemas.microsoft.com/office/drawing/2014/main" id="{D0C7BE60-AE85-E968-C08F-11410D4661A3}"/>
              </a:ext>
            </a:extLst>
          </p:cNvPr>
          <p:cNvPicPr>
            <a:picLocks noChangeAspect="1"/>
          </p:cNvPicPr>
          <p:nvPr/>
        </p:nvPicPr>
        <p:blipFill>
          <a:blip r:embed="rId2"/>
          <a:stretch>
            <a:fillRect/>
          </a:stretch>
        </p:blipFill>
        <p:spPr>
          <a:xfrm>
            <a:off x="628650" y="2276756"/>
            <a:ext cx="6373579" cy="3295369"/>
          </a:xfrm>
          <a:prstGeom prst="rect">
            <a:avLst/>
          </a:prstGeom>
        </p:spPr>
      </p:pic>
      <p:sp>
        <p:nvSpPr>
          <p:cNvPr id="3" name="textruta 2">
            <a:extLst>
              <a:ext uri="{FF2B5EF4-FFF2-40B4-BE49-F238E27FC236}">
                <a16:creationId xmlns:a16="http://schemas.microsoft.com/office/drawing/2014/main" id="{D2D1A369-49FC-A13C-005B-12118BE2B7A7}"/>
              </a:ext>
            </a:extLst>
          </p:cNvPr>
          <p:cNvSpPr txBox="1"/>
          <p:nvPr/>
        </p:nvSpPr>
        <p:spPr>
          <a:xfrm>
            <a:off x="7098030" y="2276756"/>
            <a:ext cx="1943100" cy="3485570"/>
          </a:xfrm>
          <a:prstGeom prst="rect">
            <a:avLst/>
          </a:prstGeom>
          <a:noFill/>
        </p:spPr>
        <p:txBody>
          <a:bodyPr wrap="square" rtlCol="0">
            <a:spAutoFit/>
          </a:bodyPr>
          <a:lstStyle/>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Först ett stort tack till dig som nästa alltid kommer på våra aktiviteter!</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Vi har löpande bjudit in till föreläsningar med olika experter, praktiska aktiviteter utomhus, studiebesök med mera. Men det är fortsatt för få som kommer på dessa.</a:t>
            </a: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Vi skulle så gärna vilja veta vad det är som gör att du  väljer att inte komma?</a:t>
            </a:r>
          </a:p>
          <a:p>
            <a:pPr marL="214313" indent="-214313">
              <a:buFont typeface="Arial" panose="020B0604020202020204" pitchFamily="34" charset="0"/>
              <a:buChar char="•"/>
            </a:pPr>
            <a:r>
              <a:rPr lang="sv-SE" sz="1050" b="1" dirty="0">
                <a:solidFill>
                  <a:srgbClr val="FF0000"/>
                </a:solidFill>
                <a:latin typeface="Calibri" panose="020F0502020204030204" pitchFamily="34" charset="0"/>
                <a:ea typeface="Calibri" panose="020F0502020204030204" pitchFamily="34" charset="0"/>
                <a:cs typeface="Calibri" panose="020F0502020204030204" pitchFamily="34" charset="0"/>
              </a:rPr>
              <a:t>Hör av dig till </a:t>
            </a:r>
            <a:r>
              <a:rPr lang="sv-SE" sz="1050" b="1" dirty="0">
                <a:solidFill>
                  <a:srgbClr val="FF0000"/>
                </a:solidFill>
                <a:latin typeface="Calibri" panose="020F0502020204030204" pitchFamily="34" charset="0"/>
                <a:ea typeface="Calibri" panose="020F0502020204030204" pitchFamily="34" charset="0"/>
                <a:cs typeface="Calibri" panose="020F0502020204030204" pitchFamily="34" charset="0"/>
                <a:hlinkClick r:id="rId3"/>
              </a:rPr>
              <a:t>miljo@riksbykoloni.se</a:t>
            </a:r>
            <a:endParaRPr lang="sv-SE" sz="105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endParaRPr lang="sv-SE" sz="105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r>
              <a:rPr lang="sv-SE" sz="1050" b="1" dirty="0">
                <a:latin typeface="Calibri" panose="020F0502020204030204" pitchFamily="34" charset="0"/>
                <a:ea typeface="Calibri" panose="020F0502020204030204" pitchFamily="34" charset="0"/>
                <a:cs typeface="Calibri" panose="020F0502020204030204" pitchFamily="34" charset="0"/>
              </a:rPr>
              <a:t>På förhand tack !</a:t>
            </a:r>
          </a:p>
          <a:p>
            <a:r>
              <a:rPr lang="sv-SE" sz="1050" dirty="0">
                <a:latin typeface="Calibri" panose="020F0502020204030204" pitchFamily="34" charset="0"/>
                <a:ea typeface="Calibri" panose="020F0502020204030204" pitchFamily="34" charset="0"/>
                <a:cs typeface="Calibri" panose="020F0502020204030204" pitchFamily="34" charset="0"/>
              </a:rPr>
              <a:t>Hälsar</a:t>
            </a:r>
          </a:p>
          <a:p>
            <a:r>
              <a:rPr lang="sv-SE" sz="1050" dirty="0">
                <a:latin typeface="Calibri" panose="020F0502020204030204" pitchFamily="34" charset="0"/>
                <a:ea typeface="Calibri" panose="020F0502020204030204" pitchFamily="34" charset="0"/>
                <a:cs typeface="Calibri" panose="020F0502020204030204" pitchFamily="34" charset="0"/>
              </a:rPr>
              <a:t>Miljö- och </a:t>
            </a:r>
            <a:r>
              <a:rPr lang="sv-SE" sz="1050" dirty="0" err="1">
                <a:latin typeface="Calibri" panose="020F0502020204030204" pitchFamily="34" charset="0"/>
                <a:ea typeface="Calibri" panose="020F0502020204030204" pitchFamily="34" charset="0"/>
                <a:cs typeface="Calibri" panose="020F0502020204030204" pitchFamily="34" charset="0"/>
              </a:rPr>
              <a:t>odingsgruppen</a:t>
            </a: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5" name="Platshållare för bildnummer 4">
            <a:extLst>
              <a:ext uri="{FF2B5EF4-FFF2-40B4-BE49-F238E27FC236}">
                <a16:creationId xmlns:a16="http://schemas.microsoft.com/office/drawing/2014/main" id="{BAE436C2-C12D-529F-6515-F4348508D451}"/>
              </a:ext>
            </a:extLst>
          </p:cNvPr>
          <p:cNvSpPr>
            <a:spLocks noGrp="1"/>
          </p:cNvSpPr>
          <p:nvPr>
            <p:ph type="sldNum" sz="quarter" idx="12"/>
          </p:nvPr>
        </p:nvSpPr>
        <p:spPr/>
        <p:txBody>
          <a:bodyPr/>
          <a:lstStyle/>
          <a:p>
            <a:fld id="{5B965A8D-38B0-40DE-8827-2A6D9A49B849}" type="slidenum">
              <a:rPr lang="sv-SE" smtClean="0"/>
              <a:t>19</a:t>
            </a:fld>
            <a:endParaRPr lang="sv-SE"/>
          </a:p>
        </p:txBody>
      </p:sp>
    </p:spTree>
    <p:extLst>
      <p:ext uri="{BB962C8B-B14F-4D97-AF65-F5344CB8AC3E}">
        <p14:creationId xmlns:p14="http://schemas.microsoft.com/office/powerpoint/2010/main" val="255400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516F09-F819-4C60-B5CF-128E6AC3CBFE}"/>
              </a:ext>
            </a:extLst>
          </p:cNvPr>
          <p:cNvSpPr>
            <a:spLocks noGrp="1"/>
          </p:cNvSpPr>
          <p:nvPr>
            <p:ph type="title"/>
          </p:nvPr>
        </p:nvSpPr>
        <p:spPr/>
        <p:txBody>
          <a:bodyPr>
            <a:normAutofit/>
          </a:bodyPr>
          <a:lstStyle/>
          <a:p>
            <a:r>
              <a:rPr lang="sv-SE" sz="2400" b="1" dirty="0">
                <a:latin typeface="Calibri" panose="020F0502020204030204" pitchFamily="34" charset="0"/>
                <a:ea typeface="Calibri" panose="020F0502020204030204" pitchFamily="34" charset="0"/>
                <a:cs typeface="Calibri" panose="020F0502020204030204" pitchFamily="34" charset="0"/>
              </a:rPr>
              <a:t>Andelen medlemmar som svarat på miljögruppens enkät 2024</a:t>
            </a:r>
          </a:p>
        </p:txBody>
      </p:sp>
      <p:graphicFrame>
        <p:nvGraphicFramePr>
          <p:cNvPr id="6" name="Diagram 5">
            <a:extLst>
              <a:ext uri="{FF2B5EF4-FFF2-40B4-BE49-F238E27FC236}">
                <a16:creationId xmlns:a16="http://schemas.microsoft.com/office/drawing/2014/main" id="{B7A4D676-B22D-318D-BE06-9A1E1521311B}"/>
              </a:ext>
            </a:extLst>
          </p:cNvPr>
          <p:cNvGraphicFramePr>
            <a:graphicFrameLocks/>
          </p:cNvGraphicFramePr>
          <p:nvPr>
            <p:extLst>
              <p:ext uri="{D42A27DB-BD31-4B8C-83A1-F6EECF244321}">
                <p14:modId xmlns:p14="http://schemas.microsoft.com/office/powerpoint/2010/main" val="4037890014"/>
              </p:ext>
            </p:extLst>
          </p:nvPr>
        </p:nvGraphicFramePr>
        <p:xfrm>
          <a:off x="628650" y="2125267"/>
          <a:ext cx="5568043" cy="290025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ruta 2">
            <a:extLst>
              <a:ext uri="{FF2B5EF4-FFF2-40B4-BE49-F238E27FC236}">
                <a16:creationId xmlns:a16="http://schemas.microsoft.com/office/drawing/2014/main" id="{F86F50EE-38FE-D313-7181-CBA2EABDDE0E}"/>
              </a:ext>
            </a:extLst>
          </p:cNvPr>
          <p:cNvSpPr txBox="1"/>
          <p:nvPr/>
        </p:nvSpPr>
        <p:spPr>
          <a:xfrm>
            <a:off x="6380922" y="2477328"/>
            <a:ext cx="2345635" cy="1869743"/>
          </a:xfrm>
          <a:prstGeom prst="rect">
            <a:avLst/>
          </a:prstGeom>
          <a:noFill/>
        </p:spPr>
        <p:txBody>
          <a:bodyPr wrap="square" rtlCol="0">
            <a:spAutoFit/>
          </a:bodyPr>
          <a:lstStyle/>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78 medlemmar eller 58% av föreningens 134 medlemmar har svarat på enkäten.</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73 medlemmar svarade digitalt och 5 på papperskopia av enkäten.</a:t>
            </a:r>
          </a:p>
          <a:p>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När vi i det följande presenterar hur de 78 medlemmarna svarat, </a:t>
            </a:r>
            <a:r>
              <a:rPr lang="sv-SE" sz="1050" dirty="0">
                <a:latin typeface="Calibri" panose="020F0502020204030204" pitchFamily="34" charset="0"/>
                <a:ea typeface="Calibri" panose="020F0502020204030204" pitchFamily="34" charset="0"/>
                <a:cs typeface="Calibri" panose="020F0502020204030204" pitchFamily="34" charset="0"/>
              </a:rPr>
              <a:t>så har vi sett det som att de tillsammans </a:t>
            </a:r>
            <a:r>
              <a:rPr lang="sv-SE" sz="1050" b="1" dirty="0">
                <a:solidFill>
                  <a:srgbClr val="FF0000"/>
                </a:solidFill>
                <a:latin typeface="Calibri" panose="020F0502020204030204" pitchFamily="34" charset="0"/>
                <a:ea typeface="Calibri" panose="020F0502020204030204" pitchFamily="34" charset="0"/>
                <a:cs typeface="Calibri" panose="020F0502020204030204" pitchFamily="34" charset="0"/>
              </a:rPr>
              <a:t>representerar hur alla medlemmar totalt skulle ha svarat</a:t>
            </a:r>
            <a:r>
              <a:rPr lang="sv-SE" sz="1050" b="1" dirty="0">
                <a:latin typeface="Calibri" panose="020F0502020204030204" pitchFamily="34" charset="0"/>
                <a:ea typeface="Calibri" panose="020F0502020204030204" pitchFamily="34" charset="0"/>
                <a:cs typeface="Calibri" panose="020F0502020204030204" pitchFamily="34" charset="0"/>
              </a:rPr>
              <a:t>. </a:t>
            </a:r>
          </a:p>
        </p:txBody>
      </p:sp>
      <p:sp>
        <p:nvSpPr>
          <p:cNvPr id="4" name="Platshållare för bildnummer 3">
            <a:extLst>
              <a:ext uri="{FF2B5EF4-FFF2-40B4-BE49-F238E27FC236}">
                <a16:creationId xmlns:a16="http://schemas.microsoft.com/office/drawing/2014/main" id="{7C180FEC-635C-F9F4-3699-84DDEFC1871C}"/>
              </a:ext>
            </a:extLst>
          </p:cNvPr>
          <p:cNvSpPr>
            <a:spLocks noGrp="1"/>
          </p:cNvSpPr>
          <p:nvPr>
            <p:ph type="sldNum" sz="quarter" idx="12"/>
          </p:nvPr>
        </p:nvSpPr>
        <p:spPr/>
        <p:txBody>
          <a:bodyPr/>
          <a:lstStyle/>
          <a:p>
            <a:fld id="{5B965A8D-38B0-40DE-8827-2A6D9A49B849}" type="slidenum">
              <a:rPr lang="sv-SE" smtClean="0"/>
              <a:t>2</a:t>
            </a:fld>
            <a:endParaRPr lang="sv-SE"/>
          </a:p>
        </p:txBody>
      </p:sp>
    </p:spTree>
    <p:extLst>
      <p:ext uri="{BB962C8B-B14F-4D97-AF65-F5344CB8AC3E}">
        <p14:creationId xmlns:p14="http://schemas.microsoft.com/office/powerpoint/2010/main" val="2502248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D530D0-809B-CA98-FAA4-3E2E0FFBBD38}"/>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ACB46B88-51D9-0E10-8454-452C9BCD7837}"/>
              </a:ext>
            </a:extLst>
          </p:cNvPr>
          <p:cNvSpPr>
            <a:spLocks noGrp="1"/>
          </p:cNvSpPr>
          <p:nvPr>
            <p:ph type="title"/>
          </p:nvPr>
        </p:nvSpPr>
        <p:spPr/>
        <p:txBody>
          <a:bodyPr>
            <a:noAutofit/>
          </a:bodyPr>
          <a:lstStyle/>
          <a:p>
            <a:r>
              <a:rPr lang="sv-SE" sz="2400" b="1" dirty="0">
                <a:solidFill>
                  <a:srgbClr val="202124"/>
                </a:solidFill>
                <a:latin typeface="Calibri" panose="020F0502020204030204" pitchFamily="34" charset="0"/>
              </a:rPr>
              <a:t>Övriga kommentarer</a:t>
            </a:r>
            <a:endParaRPr lang="sv-SE" sz="2400" dirty="0"/>
          </a:p>
        </p:txBody>
      </p:sp>
      <p:sp>
        <p:nvSpPr>
          <p:cNvPr id="3" name="Platshållare för innehåll 2">
            <a:extLst>
              <a:ext uri="{FF2B5EF4-FFF2-40B4-BE49-F238E27FC236}">
                <a16:creationId xmlns:a16="http://schemas.microsoft.com/office/drawing/2014/main" id="{B9DDDAF8-F674-81A7-FFC0-2B3D77DDCFA4}"/>
              </a:ext>
            </a:extLst>
          </p:cNvPr>
          <p:cNvSpPr>
            <a:spLocks noGrp="1"/>
          </p:cNvSpPr>
          <p:nvPr>
            <p:ph idx="1"/>
          </p:nvPr>
        </p:nvSpPr>
        <p:spPr/>
        <p:txBody>
          <a:bodyPr>
            <a:normAutofit fontScale="55000" lnSpcReduction="20000"/>
          </a:bodyPr>
          <a:lstStyle/>
          <a:p>
            <a:r>
              <a:rPr lang="sv-SE" dirty="0"/>
              <a:t>"Bearbeta de med pooler att ej använda kemikalier, så vattnet kan användas för bevattning. Har hört om föreningar som efter diplomeringen har fått sänkt arrendeavgift från kommunen, möjligt även för oss?"</a:t>
            </a:r>
          </a:p>
          <a:p>
            <a:r>
              <a:rPr lang="sv-SE" dirty="0"/>
              <a:t>Varför får man inte elda i tunna på tomten? När jag behöver köra riset till tippen blir det flera resor med bensinbil istället. Skulle uppskatta att få förklarat varför vi inte får elda ur miljösynpunkt.</a:t>
            </a:r>
          </a:p>
          <a:p>
            <a:r>
              <a:rPr lang="sv-SE" dirty="0"/>
              <a:t>Kommer äppelkillen tillbaka till hösten?</a:t>
            </a:r>
          </a:p>
          <a:p>
            <a:r>
              <a:rPr lang="sv-SE" dirty="0"/>
              <a:t>Tack för allt ni ordnar!</a:t>
            </a:r>
          </a:p>
          <a:p>
            <a:r>
              <a:rPr lang="sv-SE" dirty="0"/>
              <a:t>Fokusera på möjligheten till en naturligt kretslopp. Nu känns det som man blir skambelagd om man vill vattna ( med slang och från vattentunna så klart ) sina grödor, eller använder ekologiska produkter som inte har den kommersiella miljömärkningen</a:t>
            </a:r>
          </a:p>
          <a:p>
            <a:r>
              <a:rPr lang="sv-SE" dirty="0"/>
              <a:t>Påverka den yttre miljön vad gäller skräp och annat som inte ska vara där.</a:t>
            </a:r>
          </a:p>
          <a:p>
            <a:r>
              <a:rPr lang="sv-SE" dirty="0"/>
              <a:t>Att ni ska försöka inspirera ännu mer till odling av grönsaker.</a:t>
            </a:r>
          </a:p>
          <a:p>
            <a:r>
              <a:rPr lang="sv-SE" dirty="0"/>
              <a:t>Att göra om del av den gemensamma gräsytan vid </a:t>
            </a:r>
            <a:r>
              <a:rPr lang="sv-SE" dirty="0" err="1"/>
              <a:t>Ängsgården</a:t>
            </a:r>
            <a:r>
              <a:rPr lang="sv-SE" dirty="0"/>
              <a:t> till äng.</a:t>
            </a:r>
          </a:p>
          <a:p>
            <a:r>
              <a:rPr lang="sv-SE" dirty="0"/>
              <a:t>Gemensamt ägda (större) verktyg som man inte använder särskilt ofta uppskattas. </a:t>
            </a:r>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
        <p:nvSpPr>
          <p:cNvPr id="4" name="Platshållare för bildnummer 3">
            <a:extLst>
              <a:ext uri="{FF2B5EF4-FFF2-40B4-BE49-F238E27FC236}">
                <a16:creationId xmlns:a16="http://schemas.microsoft.com/office/drawing/2014/main" id="{35076084-F828-4481-554B-DF767263245F}"/>
              </a:ext>
            </a:extLst>
          </p:cNvPr>
          <p:cNvSpPr>
            <a:spLocks noGrp="1"/>
          </p:cNvSpPr>
          <p:nvPr>
            <p:ph type="sldNum" sz="quarter" idx="12"/>
          </p:nvPr>
        </p:nvSpPr>
        <p:spPr/>
        <p:txBody>
          <a:bodyPr/>
          <a:lstStyle/>
          <a:p>
            <a:fld id="{5B965A8D-38B0-40DE-8827-2A6D9A49B849}" type="slidenum">
              <a:rPr lang="sv-SE" smtClean="0"/>
              <a:t>20</a:t>
            </a:fld>
            <a:endParaRPr lang="sv-SE"/>
          </a:p>
        </p:txBody>
      </p:sp>
    </p:spTree>
    <p:extLst>
      <p:ext uri="{BB962C8B-B14F-4D97-AF65-F5344CB8AC3E}">
        <p14:creationId xmlns:p14="http://schemas.microsoft.com/office/powerpoint/2010/main" val="621892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6AEE5AE-39CC-5670-3396-957A8B81305A}"/>
              </a:ext>
            </a:extLst>
          </p:cNvPr>
          <p:cNvSpPr>
            <a:spLocks noGrp="1"/>
          </p:cNvSpPr>
          <p:nvPr>
            <p:ph type="title"/>
          </p:nvPr>
        </p:nvSpPr>
        <p:spPr/>
        <p:txBody>
          <a:bodyPr>
            <a:normAutofit/>
          </a:bodyPr>
          <a:lstStyle/>
          <a:p>
            <a:r>
              <a:rPr lang="sv-SE" sz="2400" b="1" dirty="0">
                <a:latin typeface="Calibri" panose="020F0502020204030204" pitchFamily="34" charset="0"/>
                <a:ea typeface="Calibri" panose="020F0502020204030204" pitchFamily="34" charset="0"/>
                <a:cs typeface="Calibri" panose="020F0502020204030204" pitchFamily="34" charset="0"/>
              </a:rPr>
              <a:t>1 -2. Använder du kemiska bekämpningsmedel?</a:t>
            </a:r>
          </a:p>
        </p:txBody>
      </p:sp>
      <p:pic>
        <p:nvPicPr>
          <p:cNvPr id="5" name="Bildobjekt 4">
            <a:extLst>
              <a:ext uri="{FF2B5EF4-FFF2-40B4-BE49-F238E27FC236}">
                <a16:creationId xmlns:a16="http://schemas.microsoft.com/office/drawing/2014/main" id="{36B02143-5C0C-185F-35AD-42A760105866}"/>
              </a:ext>
            </a:extLst>
          </p:cNvPr>
          <p:cNvPicPr>
            <a:picLocks noChangeAspect="1"/>
          </p:cNvPicPr>
          <p:nvPr/>
        </p:nvPicPr>
        <p:blipFill>
          <a:blip r:embed="rId2"/>
          <a:stretch>
            <a:fillRect/>
          </a:stretch>
        </p:blipFill>
        <p:spPr>
          <a:xfrm>
            <a:off x="628650" y="2395638"/>
            <a:ext cx="4871170" cy="2927885"/>
          </a:xfrm>
          <a:prstGeom prst="rect">
            <a:avLst/>
          </a:prstGeom>
        </p:spPr>
      </p:pic>
      <p:sp>
        <p:nvSpPr>
          <p:cNvPr id="3" name="textruta 2">
            <a:extLst>
              <a:ext uri="{FF2B5EF4-FFF2-40B4-BE49-F238E27FC236}">
                <a16:creationId xmlns:a16="http://schemas.microsoft.com/office/drawing/2014/main" id="{98B1466B-589A-E8CB-EB62-381E1506A56C}"/>
              </a:ext>
            </a:extLst>
          </p:cNvPr>
          <p:cNvSpPr txBox="1"/>
          <p:nvPr/>
        </p:nvSpPr>
        <p:spPr>
          <a:xfrm>
            <a:off x="6009323" y="2395638"/>
            <a:ext cx="2674620" cy="2677656"/>
          </a:xfrm>
          <a:prstGeom prst="rect">
            <a:avLst/>
          </a:prstGeom>
          <a:noFill/>
        </p:spPr>
        <p:txBody>
          <a:bodyPr wrap="square" rtlCol="0">
            <a:spAutoFit/>
          </a:bodyPr>
          <a:lstStyle/>
          <a:p>
            <a:r>
              <a:rPr lang="sv-SE" sz="1050" b="1" dirty="0">
                <a:latin typeface="Calibri" panose="020F0502020204030204" pitchFamily="34" charset="0"/>
                <a:ea typeface="Calibri" panose="020F0502020204030204" pitchFamily="34" charset="0"/>
                <a:cs typeface="Calibri" panose="020F0502020204030204" pitchFamily="34" charset="0"/>
              </a:rPr>
              <a:t>81% använder INTE </a:t>
            </a:r>
          </a:p>
          <a:p>
            <a:endParaRPr lang="sv-SE" sz="1050" dirty="0">
              <a:latin typeface="Calibri" panose="020F0502020204030204" pitchFamily="34" charset="0"/>
              <a:ea typeface="Calibri" panose="020F0502020204030204" pitchFamily="34" charset="0"/>
              <a:cs typeface="Calibri" panose="020F0502020204030204" pitchFamily="34" charset="0"/>
            </a:endParaRPr>
          </a:p>
          <a:p>
            <a:r>
              <a:rPr lang="sv-SE" sz="1050" dirty="0">
                <a:latin typeface="Calibri" panose="020F0502020204030204" pitchFamily="34" charset="0"/>
                <a:ea typeface="Calibri" panose="020F0502020204030204" pitchFamily="34" charset="0"/>
                <a:cs typeface="Calibri" panose="020F0502020204030204" pitchFamily="34" charset="0"/>
              </a:rPr>
              <a:t>Av de 19% som angett att de använder har följande noterats:</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T-Röd</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Ättika</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Antimossmedel</a:t>
            </a:r>
          </a:p>
          <a:p>
            <a:pPr marL="214313" indent="-214313">
              <a:buFont typeface="Arial" panose="020B0604020202020204" pitchFamily="34" charset="0"/>
              <a:buChar char="•"/>
            </a:pPr>
            <a:r>
              <a:rPr lang="sv-SE" sz="1050" dirty="0" err="1">
                <a:latin typeface="Calibri" panose="020F0502020204030204" pitchFamily="34" charset="0"/>
                <a:ea typeface="Calibri" panose="020F0502020204030204" pitchFamily="34" charset="0"/>
                <a:cs typeface="Calibri" panose="020F0502020204030204" pitchFamily="34" charset="0"/>
              </a:rPr>
              <a:t>Tricogarden</a:t>
            </a:r>
            <a:r>
              <a:rPr lang="sv-SE" sz="1050" dirty="0">
                <a:latin typeface="Calibri" panose="020F0502020204030204" pitchFamily="34" charset="0"/>
                <a:ea typeface="Calibri" panose="020F0502020204030204" pitchFamily="34" charset="0"/>
                <a:cs typeface="Calibri" panose="020F0502020204030204" pitchFamily="34" charset="0"/>
              </a:rPr>
              <a:t> (mot rådjur)</a:t>
            </a:r>
          </a:p>
          <a:p>
            <a:pPr marL="214313" indent="-214313">
              <a:buFont typeface="Arial" panose="020B0604020202020204" pitchFamily="34" charset="0"/>
              <a:buChar char="•"/>
            </a:pPr>
            <a:r>
              <a:rPr lang="sv-SE" sz="1050" dirty="0" err="1">
                <a:latin typeface="Calibri" panose="020F0502020204030204" pitchFamily="34" charset="0"/>
                <a:ea typeface="Calibri" panose="020F0502020204030204" pitchFamily="34" charset="0"/>
                <a:cs typeface="Calibri" panose="020F0502020204030204" pitchFamily="34" charset="0"/>
              </a:rPr>
              <a:t>Myrr</a:t>
            </a: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dirty="0">
                <a:solidFill>
                  <a:srgbClr val="FF0000"/>
                </a:solidFill>
                <a:latin typeface="Calibri" panose="020F0502020204030204" pitchFamily="34" charset="0"/>
                <a:ea typeface="Calibri" panose="020F0502020204030204" pitchFamily="34" charset="0"/>
                <a:cs typeface="Calibri" panose="020F0502020204030204" pitchFamily="34" charset="0"/>
              </a:rPr>
              <a:t>Round </a:t>
            </a:r>
            <a:r>
              <a:rPr lang="sv-SE" sz="1050" dirty="0" err="1">
                <a:solidFill>
                  <a:srgbClr val="FF0000"/>
                </a:solidFill>
                <a:latin typeface="Calibri" panose="020F0502020204030204" pitchFamily="34" charset="0"/>
                <a:ea typeface="Calibri" panose="020F0502020204030204" pitchFamily="34" charset="0"/>
                <a:cs typeface="Calibri" panose="020F0502020204030204" pitchFamily="34" charset="0"/>
              </a:rPr>
              <a:t>up</a:t>
            </a:r>
            <a:r>
              <a:rPr lang="sv-SE" sz="1050"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sv-SE" sz="1050" dirty="0">
                <a:latin typeface="Calibri" panose="020F0502020204030204" pitchFamily="34" charset="0"/>
                <a:ea typeface="Calibri" panose="020F0502020204030204" pitchFamily="34" charset="0"/>
                <a:cs typeface="Calibri" panose="020F0502020204030204" pitchFamily="34" charset="0"/>
              </a:rPr>
              <a:t>mot kirskål och brännässlor</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Vägsalt </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Varmt Vatten mot </a:t>
            </a:r>
            <a:r>
              <a:rPr lang="sv-SE" sz="1050" dirty="0" err="1">
                <a:latin typeface="Calibri" panose="020F0502020204030204" pitchFamily="34" charset="0"/>
                <a:ea typeface="Calibri" panose="020F0502020204030204" pitchFamily="34" charset="0"/>
                <a:cs typeface="Calibri" panose="020F0502020204030204" pitchFamily="34" charset="0"/>
              </a:rPr>
              <a:t>parkslide</a:t>
            </a:r>
            <a:r>
              <a:rPr lang="sv-SE" sz="1050" dirty="0">
                <a:latin typeface="Calibri" panose="020F0502020204030204" pitchFamily="34" charset="0"/>
                <a:ea typeface="Calibri" panose="020F0502020204030204" pitchFamily="34" charset="0"/>
                <a:cs typeface="Calibri" panose="020F0502020204030204" pitchFamily="34" charset="0"/>
              </a:rPr>
              <a:t>.</a:t>
            </a:r>
          </a:p>
          <a:p>
            <a:endParaRPr lang="sv-SE" sz="1050" dirty="0">
              <a:latin typeface="Calibri" panose="020F0502020204030204" pitchFamily="34" charset="0"/>
              <a:ea typeface="Calibri" panose="020F0502020204030204" pitchFamily="34" charset="0"/>
              <a:cs typeface="Calibri" panose="020F0502020204030204" pitchFamily="34" charset="0"/>
            </a:endParaRPr>
          </a:p>
          <a:p>
            <a:r>
              <a:rPr lang="sv-SE" sz="1050" dirty="0">
                <a:latin typeface="Calibri" panose="020F0502020204030204" pitchFamily="34" charset="0"/>
                <a:ea typeface="Calibri" panose="020F0502020204030204" pitchFamily="34" charset="0"/>
                <a:cs typeface="Calibri" panose="020F0502020204030204" pitchFamily="34" charset="0"/>
              </a:rPr>
              <a:t>Merparten av dessa är inte skadliga för miljön</a:t>
            </a:r>
          </a:p>
          <a:p>
            <a:endParaRPr lang="sv-SE" sz="1050" dirty="0">
              <a:latin typeface="Calibri" panose="020F0502020204030204" pitchFamily="34" charset="0"/>
              <a:ea typeface="Calibri" panose="020F0502020204030204" pitchFamily="34" charset="0"/>
              <a:cs typeface="Calibri" panose="020F0502020204030204" pitchFamily="34" charset="0"/>
            </a:endParaRPr>
          </a:p>
          <a:p>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4" name="Platshållare för bildnummer 3">
            <a:extLst>
              <a:ext uri="{FF2B5EF4-FFF2-40B4-BE49-F238E27FC236}">
                <a16:creationId xmlns:a16="http://schemas.microsoft.com/office/drawing/2014/main" id="{71505E04-6032-2B4C-AE69-F49B8A640631}"/>
              </a:ext>
            </a:extLst>
          </p:cNvPr>
          <p:cNvSpPr>
            <a:spLocks noGrp="1"/>
          </p:cNvSpPr>
          <p:nvPr>
            <p:ph type="sldNum" sz="quarter" idx="12"/>
          </p:nvPr>
        </p:nvSpPr>
        <p:spPr/>
        <p:txBody>
          <a:bodyPr/>
          <a:lstStyle/>
          <a:p>
            <a:fld id="{5B965A8D-38B0-40DE-8827-2A6D9A49B849}" type="slidenum">
              <a:rPr lang="sv-SE" smtClean="0"/>
              <a:t>3</a:t>
            </a:fld>
            <a:endParaRPr lang="sv-SE"/>
          </a:p>
        </p:txBody>
      </p:sp>
    </p:spTree>
    <p:extLst>
      <p:ext uri="{BB962C8B-B14F-4D97-AF65-F5344CB8AC3E}">
        <p14:creationId xmlns:p14="http://schemas.microsoft.com/office/powerpoint/2010/main" val="4088039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2D1FA6-3939-A2DA-DE30-DEFE8727A23E}"/>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3. Jord &amp; gödsel fler alternativ kan väljas!</a:t>
            </a:r>
            <a:endParaRPr lang="sv-SE" sz="4950" dirty="0"/>
          </a:p>
        </p:txBody>
      </p:sp>
      <p:pic>
        <p:nvPicPr>
          <p:cNvPr id="4" name="Bildobjekt 3">
            <a:extLst>
              <a:ext uri="{FF2B5EF4-FFF2-40B4-BE49-F238E27FC236}">
                <a16:creationId xmlns:a16="http://schemas.microsoft.com/office/drawing/2014/main" id="{04414E9E-8262-2F68-4B45-F274555E69EF}"/>
              </a:ext>
            </a:extLst>
          </p:cNvPr>
          <p:cNvPicPr>
            <a:picLocks noChangeAspect="1"/>
          </p:cNvPicPr>
          <p:nvPr/>
        </p:nvPicPr>
        <p:blipFill>
          <a:blip r:embed="rId2"/>
          <a:stretch>
            <a:fillRect/>
          </a:stretch>
        </p:blipFill>
        <p:spPr>
          <a:xfrm>
            <a:off x="628650" y="2151111"/>
            <a:ext cx="5286375" cy="3581951"/>
          </a:xfrm>
          <a:prstGeom prst="rect">
            <a:avLst/>
          </a:prstGeom>
        </p:spPr>
      </p:pic>
      <p:sp>
        <p:nvSpPr>
          <p:cNvPr id="3" name="textruta 2">
            <a:extLst>
              <a:ext uri="{FF2B5EF4-FFF2-40B4-BE49-F238E27FC236}">
                <a16:creationId xmlns:a16="http://schemas.microsoft.com/office/drawing/2014/main" id="{AAE84B8F-05BF-6792-CD6B-5070D7A0CF15}"/>
              </a:ext>
            </a:extLst>
          </p:cNvPr>
          <p:cNvSpPr txBox="1"/>
          <p:nvPr/>
        </p:nvSpPr>
        <p:spPr>
          <a:xfrm>
            <a:off x="6060758" y="2125266"/>
            <a:ext cx="2674620" cy="2192908"/>
          </a:xfrm>
          <a:prstGeom prst="rect">
            <a:avLst/>
          </a:prstGeom>
          <a:noFill/>
        </p:spPr>
        <p:txBody>
          <a:bodyPr wrap="square" rtlCol="0">
            <a:spAutoFit/>
          </a:bodyPr>
          <a:lstStyle/>
          <a:p>
            <a:r>
              <a:rPr lang="sv-SE" sz="1050" b="1" dirty="0">
                <a:latin typeface="Calibri" panose="020F0502020204030204" pitchFamily="34" charset="0"/>
                <a:ea typeface="Calibri" panose="020F0502020204030204" pitchFamily="34" charset="0"/>
                <a:cs typeface="Calibri" panose="020F0502020204030204" pitchFamily="34" charset="0"/>
              </a:rPr>
              <a:t>Flera svar var möjliga!</a:t>
            </a:r>
          </a:p>
          <a:p>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I nuläget är det svårt att hitta jord och gödsel som är kravmärkt, vilket gör att siffran </a:t>
            </a:r>
            <a:r>
              <a:rPr lang="sv-SE" sz="1050" b="1" dirty="0">
                <a:latin typeface="Calibri" panose="020F0502020204030204" pitchFamily="34" charset="0"/>
                <a:ea typeface="Calibri" panose="020F0502020204030204" pitchFamily="34" charset="0"/>
                <a:cs typeface="Calibri" panose="020F0502020204030204" pitchFamily="34" charset="0"/>
              </a:rPr>
              <a:t>65%</a:t>
            </a:r>
            <a:r>
              <a:rPr lang="sv-SE" sz="1050" dirty="0">
                <a:latin typeface="Calibri" panose="020F0502020204030204" pitchFamily="34" charset="0"/>
                <a:ea typeface="Calibri" panose="020F0502020204030204" pitchFamily="34" charset="0"/>
                <a:cs typeface="Calibri" panose="020F0502020204030204" pitchFamily="34" charset="0"/>
              </a:rPr>
              <a:t> framstår som hög! Ska nog tolkas som att man är noga med vilken jord man köper.</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Glädjande är att </a:t>
            </a:r>
            <a:r>
              <a:rPr lang="sv-SE" sz="1050" b="1" dirty="0">
                <a:latin typeface="Calibri" panose="020F0502020204030204" pitchFamily="34" charset="0"/>
                <a:ea typeface="Calibri" panose="020F0502020204030204" pitchFamily="34" charset="0"/>
                <a:cs typeface="Calibri" panose="020F0502020204030204" pitchFamily="34" charset="0"/>
              </a:rPr>
              <a:t>60%</a:t>
            </a:r>
            <a:r>
              <a:rPr lang="sv-SE" sz="1050" dirty="0">
                <a:latin typeface="Calibri" panose="020F0502020204030204" pitchFamily="34" charset="0"/>
                <a:ea typeface="Calibri" panose="020F0502020204030204" pitchFamily="34" charset="0"/>
                <a:cs typeface="Calibri" panose="020F0502020204030204" pitchFamily="34" charset="0"/>
              </a:rPr>
              <a:t> använder kompostjorden.</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Gröngödsling </a:t>
            </a:r>
            <a:r>
              <a:rPr lang="sv-SE" sz="1050" b="1" dirty="0">
                <a:latin typeface="Calibri" panose="020F0502020204030204" pitchFamily="34" charset="0"/>
                <a:ea typeface="Calibri" panose="020F0502020204030204" pitchFamily="34" charset="0"/>
                <a:cs typeface="Calibri" panose="020F0502020204030204" pitchFamily="34" charset="0"/>
              </a:rPr>
              <a:t>9%</a:t>
            </a:r>
            <a:r>
              <a:rPr lang="sv-SE" sz="1050" dirty="0">
                <a:latin typeface="Calibri" panose="020F0502020204030204" pitchFamily="34" charset="0"/>
                <a:ea typeface="Calibri" panose="020F0502020204030204" pitchFamily="34" charset="0"/>
                <a:cs typeface="Calibri" panose="020F0502020204030204" pitchFamily="34" charset="0"/>
              </a:rPr>
              <a:t> är något vi i miljö-gruppen behöver informera mer om, så att fler använder.</a:t>
            </a:r>
          </a:p>
          <a:p>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5" name="Platshållare för bildnummer 4">
            <a:extLst>
              <a:ext uri="{FF2B5EF4-FFF2-40B4-BE49-F238E27FC236}">
                <a16:creationId xmlns:a16="http://schemas.microsoft.com/office/drawing/2014/main" id="{8DF73062-6341-7DD1-D322-0DCF2A056430}"/>
              </a:ext>
            </a:extLst>
          </p:cNvPr>
          <p:cNvSpPr>
            <a:spLocks noGrp="1"/>
          </p:cNvSpPr>
          <p:nvPr>
            <p:ph type="sldNum" sz="quarter" idx="12"/>
          </p:nvPr>
        </p:nvSpPr>
        <p:spPr/>
        <p:txBody>
          <a:bodyPr/>
          <a:lstStyle/>
          <a:p>
            <a:fld id="{5B965A8D-38B0-40DE-8827-2A6D9A49B849}" type="slidenum">
              <a:rPr lang="sv-SE" smtClean="0"/>
              <a:t>4</a:t>
            </a:fld>
            <a:endParaRPr lang="sv-SE"/>
          </a:p>
        </p:txBody>
      </p:sp>
    </p:spTree>
    <p:extLst>
      <p:ext uri="{BB962C8B-B14F-4D97-AF65-F5344CB8AC3E}">
        <p14:creationId xmlns:p14="http://schemas.microsoft.com/office/powerpoint/2010/main" val="889661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2D1FA6-3939-A2DA-DE30-DEFE8727A23E}"/>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4. Har pågående problem med </a:t>
            </a:r>
            <a:r>
              <a:rPr lang="sv-SE" sz="2400" b="1" dirty="0" err="1">
                <a:solidFill>
                  <a:srgbClr val="202124"/>
                </a:solidFill>
                <a:latin typeface="Calibri" panose="020F0502020204030204" pitchFamily="34" charset="0"/>
              </a:rPr>
              <a:t>pyralidrester</a:t>
            </a:r>
            <a:r>
              <a:rPr lang="sv-SE" sz="2400" b="1" dirty="0">
                <a:solidFill>
                  <a:srgbClr val="202124"/>
                </a:solidFill>
                <a:latin typeface="Calibri" panose="020F0502020204030204" pitchFamily="34" charset="0"/>
              </a:rPr>
              <a:t> i gödsel påverkat dina inköpsvanor?</a:t>
            </a:r>
            <a:endParaRPr lang="sv-SE" sz="2400" dirty="0"/>
          </a:p>
        </p:txBody>
      </p:sp>
      <p:pic>
        <p:nvPicPr>
          <p:cNvPr id="6" name="Bildobjekt 5">
            <a:extLst>
              <a:ext uri="{FF2B5EF4-FFF2-40B4-BE49-F238E27FC236}">
                <a16:creationId xmlns:a16="http://schemas.microsoft.com/office/drawing/2014/main" id="{8EAA0F1E-E949-0004-23C7-9DEF25FFE89B}"/>
              </a:ext>
            </a:extLst>
          </p:cNvPr>
          <p:cNvPicPr>
            <a:picLocks noChangeAspect="1"/>
          </p:cNvPicPr>
          <p:nvPr/>
        </p:nvPicPr>
        <p:blipFill>
          <a:blip r:embed="rId2"/>
          <a:stretch>
            <a:fillRect/>
          </a:stretch>
        </p:blipFill>
        <p:spPr>
          <a:xfrm>
            <a:off x="702946" y="2395638"/>
            <a:ext cx="4928219" cy="2962175"/>
          </a:xfrm>
          <a:prstGeom prst="rect">
            <a:avLst/>
          </a:prstGeom>
        </p:spPr>
      </p:pic>
      <p:sp>
        <p:nvSpPr>
          <p:cNvPr id="3" name="textruta 2">
            <a:extLst>
              <a:ext uri="{FF2B5EF4-FFF2-40B4-BE49-F238E27FC236}">
                <a16:creationId xmlns:a16="http://schemas.microsoft.com/office/drawing/2014/main" id="{33736FBD-3EDF-B617-76F6-79446A8DE675}"/>
              </a:ext>
            </a:extLst>
          </p:cNvPr>
          <p:cNvSpPr txBox="1"/>
          <p:nvPr/>
        </p:nvSpPr>
        <p:spPr>
          <a:xfrm>
            <a:off x="6009323" y="2395638"/>
            <a:ext cx="2674620" cy="1384995"/>
          </a:xfrm>
          <a:prstGeom prst="rect">
            <a:avLst/>
          </a:prstGeom>
          <a:noFill/>
        </p:spPr>
        <p:txBody>
          <a:bodyPr wrap="square" rtlCol="0">
            <a:spAutoFit/>
          </a:bodyPr>
          <a:lstStyle/>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81% </a:t>
            </a:r>
            <a:r>
              <a:rPr lang="sv-SE" sz="1050" dirty="0">
                <a:latin typeface="Calibri" panose="020F0502020204030204" pitchFamily="34" charset="0"/>
                <a:ea typeface="Calibri" panose="020F0502020204030204" pitchFamily="34" charset="0"/>
                <a:cs typeface="Calibri" panose="020F0502020204030204" pitchFamily="34" charset="0"/>
              </a:rPr>
              <a:t>anger att </a:t>
            </a:r>
            <a:r>
              <a:rPr lang="sv-SE" sz="1050" dirty="0" err="1">
                <a:latin typeface="Calibri" panose="020F0502020204030204" pitchFamily="34" charset="0"/>
                <a:ea typeface="Calibri" panose="020F0502020204030204" pitchFamily="34" charset="0"/>
                <a:cs typeface="Calibri" panose="020F0502020204030204" pitchFamily="34" charset="0"/>
              </a:rPr>
              <a:t>pyralidfrågan</a:t>
            </a:r>
            <a:r>
              <a:rPr lang="sv-SE" sz="1050" dirty="0">
                <a:latin typeface="Calibri" panose="020F0502020204030204" pitchFamily="34" charset="0"/>
                <a:ea typeface="Calibri" panose="020F0502020204030204" pitchFamily="34" charset="0"/>
                <a:cs typeface="Calibri" panose="020F0502020204030204" pitchFamily="34" charset="0"/>
              </a:rPr>
              <a:t> inte påverkat inköpsvanor, jämför detta svaren på föregående fråga, det vill säga fråga 2.</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Miljögruppen kommer fortsätta att bevaka och informera om vad som händer inom området.</a:t>
            </a:r>
          </a:p>
          <a:p>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4" name="Platshållare för bildnummer 3">
            <a:extLst>
              <a:ext uri="{FF2B5EF4-FFF2-40B4-BE49-F238E27FC236}">
                <a16:creationId xmlns:a16="http://schemas.microsoft.com/office/drawing/2014/main" id="{09B769FF-5617-516A-3824-C41B9352CB78}"/>
              </a:ext>
            </a:extLst>
          </p:cNvPr>
          <p:cNvSpPr>
            <a:spLocks noGrp="1"/>
          </p:cNvSpPr>
          <p:nvPr>
            <p:ph type="sldNum" sz="quarter" idx="12"/>
          </p:nvPr>
        </p:nvSpPr>
        <p:spPr/>
        <p:txBody>
          <a:bodyPr/>
          <a:lstStyle/>
          <a:p>
            <a:fld id="{5B965A8D-38B0-40DE-8827-2A6D9A49B849}" type="slidenum">
              <a:rPr lang="sv-SE" smtClean="0"/>
              <a:t>5</a:t>
            </a:fld>
            <a:endParaRPr lang="sv-SE"/>
          </a:p>
        </p:txBody>
      </p:sp>
    </p:spTree>
    <p:extLst>
      <p:ext uri="{BB962C8B-B14F-4D97-AF65-F5344CB8AC3E}">
        <p14:creationId xmlns:p14="http://schemas.microsoft.com/office/powerpoint/2010/main" val="2120400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2D1FA6-3939-A2DA-DE30-DEFE8727A23E}"/>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5. Använder du "guldvatten" för gödsling?</a:t>
            </a:r>
            <a:r>
              <a:rPr lang="sv-SE" sz="2400" dirty="0"/>
              <a:t> </a:t>
            </a:r>
          </a:p>
        </p:txBody>
      </p:sp>
      <p:pic>
        <p:nvPicPr>
          <p:cNvPr id="3" name="Bildobjekt 2">
            <a:extLst>
              <a:ext uri="{FF2B5EF4-FFF2-40B4-BE49-F238E27FC236}">
                <a16:creationId xmlns:a16="http://schemas.microsoft.com/office/drawing/2014/main" id="{18DF6C5A-CFD0-E957-5E2C-97E94C3C6AC2}"/>
              </a:ext>
            </a:extLst>
          </p:cNvPr>
          <p:cNvPicPr>
            <a:picLocks noChangeAspect="1"/>
          </p:cNvPicPr>
          <p:nvPr/>
        </p:nvPicPr>
        <p:blipFill>
          <a:blip r:embed="rId2"/>
          <a:stretch>
            <a:fillRect/>
          </a:stretch>
        </p:blipFill>
        <p:spPr>
          <a:xfrm>
            <a:off x="628651" y="2395639"/>
            <a:ext cx="5070841" cy="3047900"/>
          </a:xfrm>
          <a:prstGeom prst="rect">
            <a:avLst/>
          </a:prstGeom>
        </p:spPr>
      </p:pic>
      <p:sp>
        <p:nvSpPr>
          <p:cNvPr id="6" name="textruta 5">
            <a:extLst>
              <a:ext uri="{FF2B5EF4-FFF2-40B4-BE49-F238E27FC236}">
                <a16:creationId xmlns:a16="http://schemas.microsoft.com/office/drawing/2014/main" id="{FE37770F-9EC2-B15E-37DF-8341AC564D20}"/>
              </a:ext>
            </a:extLst>
          </p:cNvPr>
          <p:cNvSpPr txBox="1"/>
          <p:nvPr/>
        </p:nvSpPr>
        <p:spPr>
          <a:xfrm>
            <a:off x="6009323" y="2395638"/>
            <a:ext cx="2674620" cy="900246"/>
          </a:xfrm>
          <a:prstGeom prst="rect">
            <a:avLst/>
          </a:prstGeom>
          <a:noFill/>
        </p:spPr>
        <p:txBody>
          <a:bodyPr wrap="square" rtlCol="0">
            <a:spAutoFit/>
          </a:bodyPr>
          <a:lstStyle/>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77 % </a:t>
            </a:r>
            <a:r>
              <a:rPr lang="sv-SE" sz="1050" dirty="0">
                <a:latin typeface="Calibri" panose="020F0502020204030204" pitchFamily="34" charset="0"/>
                <a:ea typeface="Calibri" panose="020F0502020204030204" pitchFamily="34" charset="0"/>
                <a:cs typeface="Calibri" panose="020F0502020204030204" pitchFamily="34" charset="0"/>
              </a:rPr>
              <a:t>anger att de använder guldvatten.  </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23% använder inte guldvatten som gödsel i rabatter eller andra odlingar .</a:t>
            </a:r>
          </a:p>
          <a:p>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4" name="Platshållare för bildnummer 3">
            <a:extLst>
              <a:ext uri="{FF2B5EF4-FFF2-40B4-BE49-F238E27FC236}">
                <a16:creationId xmlns:a16="http://schemas.microsoft.com/office/drawing/2014/main" id="{3BDB5B93-86F7-2E45-22D9-E8C2D7D24EB4}"/>
              </a:ext>
            </a:extLst>
          </p:cNvPr>
          <p:cNvSpPr>
            <a:spLocks noGrp="1"/>
          </p:cNvSpPr>
          <p:nvPr>
            <p:ph type="sldNum" sz="quarter" idx="12"/>
          </p:nvPr>
        </p:nvSpPr>
        <p:spPr/>
        <p:txBody>
          <a:bodyPr/>
          <a:lstStyle/>
          <a:p>
            <a:fld id="{5B965A8D-38B0-40DE-8827-2A6D9A49B849}" type="slidenum">
              <a:rPr lang="sv-SE" smtClean="0"/>
              <a:t>6</a:t>
            </a:fld>
            <a:endParaRPr lang="sv-SE"/>
          </a:p>
        </p:txBody>
      </p:sp>
    </p:spTree>
    <p:extLst>
      <p:ext uri="{BB962C8B-B14F-4D97-AF65-F5344CB8AC3E}">
        <p14:creationId xmlns:p14="http://schemas.microsoft.com/office/powerpoint/2010/main" val="2432307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2D1FA6-3939-A2DA-DE30-DEFE8727A23E}"/>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6. Har du minst en kompost på din lott?</a:t>
            </a:r>
            <a:r>
              <a:rPr lang="sv-SE" sz="900" dirty="0"/>
              <a:t> </a:t>
            </a:r>
            <a:endParaRPr lang="sv-SE" sz="4950" dirty="0"/>
          </a:p>
        </p:txBody>
      </p:sp>
      <p:pic>
        <p:nvPicPr>
          <p:cNvPr id="3" name="Bildobjekt 2">
            <a:extLst>
              <a:ext uri="{FF2B5EF4-FFF2-40B4-BE49-F238E27FC236}">
                <a16:creationId xmlns:a16="http://schemas.microsoft.com/office/drawing/2014/main" id="{C5609C86-F808-7323-793E-D9BB70B52089}"/>
              </a:ext>
            </a:extLst>
          </p:cNvPr>
          <p:cNvPicPr>
            <a:picLocks noChangeAspect="1"/>
          </p:cNvPicPr>
          <p:nvPr/>
        </p:nvPicPr>
        <p:blipFill>
          <a:blip r:embed="rId2"/>
          <a:stretch>
            <a:fillRect/>
          </a:stretch>
        </p:blipFill>
        <p:spPr>
          <a:xfrm>
            <a:off x="628650" y="1975586"/>
            <a:ext cx="5751153" cy="3456811"/>
          </a:xfrm>
          <a:prstGeom prst="rect">
            <a:avLst/>
          </a:prstGeom>
        </p:spPr>
      </p:pic>
      <p:sp>
        <p:nvSpPr>
          <p:cNvPr id="6" name="textruta 5">
            <a:extLst>
              <a:ext uri="{FF2B5EF4-FFF2-40B4-BE49-F238E27FC236}">
                <a16:creationId xmlns:a16="http://schemas.microsoft.com/office/drawing/2014/main" id="{18076AB1-4C7B-FC48-D3AF-3D30D54A79E4}"/>
              </a:ext>
            </a:extLst>
          </p:cNvPr>
          <p:cNvSpPr txBox="1"/>
          <p:nvPr/>
        </p:nvSpPr>
        <p:spPr>
          <a:xfrm>
            <a:off x="6472238" y="1713786"/>
            <a:ext cx="2383155" cy="3670236"/>
          </a:xfrm>
          <a:prstGeom prst="rect">
            <a:avLst/>
          </a:prstGeom>
          <a:noFill/>
        </p:spPr>
        <p:txBody>
          <a:bodyPr wrap="square" rtlCol="0">
            <a:spAutoFit/>
          </a:bodyPr>
          <a:lstStyle/>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På årsmötet för 2023 godkändes miljögruppens motion och etappmål om att alla ska minst en kompost på lotten.</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87 % </a:t>
            </a:r>
            <a:r>
              <a:rPr lang="sv-SE" sz="1050" dirty="0">
                <a:latin typeface="Calibri" panose="020F0502020204030204" pitchFamily="34" charset="0"/>
                <a:ea typeface="Calibri" panose="020F0502020204030204" pitchFamily="34" charset="0"/>
                <a:cs typeface="Calibri" panose="020F0502020204030204" pitchFamily="34" charset="0"/>
              </a:rPr>
              <a:t>anger nu att de har minst en kompost på lotten, men av dessa anger </a:t>
            </a:r>
            <a:r>
              <a:rPr lang="sv-SE" sz="1050" b="1" dirty="0">
                <a:latin typeface="Calibri" panose="020F0502020204030204" pitchFamily="34" charset="0"/>
                <a:ea typeface="Calibri" panose="020F0502020204030204" pitchFamily="34" charset="0"/>
                <a:cs typeface="Calibri" panose="020F0502020204030204" pitchFamily="34" charset="0"/>
              </a:rPr>
              <a:t>18</a:t>
            </a:r>
            <a:r>
              <a:rPr lang="sv-SE" sz="1050" dirty="0">
                <a:latin typeface="Calibri" panose="020F0502020204030204" pitchFamily="34" charset="0"/>
                <a:ea typeface="Calibri" panose="020F0502020204030204" pitchFamily="34" charset="0"/>
                <a:cs typeface="Calibri" panose="020F0502020204030204" pitchFamily="34" charset="0"/>
              </a:rPr>
              <a:t>% att man inte lyckats så bra med att etablera sin kompost</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13% </a:t>
            </a:r>
            <a:r>
              <a:rPr lang="sv-SE" sz="1050" dirty="0">
                <a:latin typeface="Calibri" panose="020F0502020204030204" pitchFamily="34" charset="0"/>
                <a:ea typeface="Calibri" panose="020F0502020204030204" pitchFamily="34" charset="0"/>
                <a:cs typeface="Calibri" panose="020F0502020204030204" pitchFamily="34" charset="0"/>
              </a:rPr>
              <a:t>svarar att man inte har minst en . </a:t>
            </a: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Vi ber dig som </a:t>
            </a:r>
            <a:r>
              <a:rPr lang="sv-SE" sz="1050" b="1" dirty="0">
                <a:latin typeface="Calibri" panose="020F0502020204030204" pitchFamily="34" charset="0"/>
                <a:ea typeface="Calibri" panose="020F0502020204030204" pitchFamily="34" charset="0"/>
                <a:cs typeface="Calibri" panose="020F0502020204030204" pitchFamily="34" charset="0"/>
              </a:rPr>
              <a:t>inte </a:t>
            </a:r>
            <a:r>
              <a:rPr lang="sv-SE" sz="1050" dirty="0">
                <a:latin typeface="Calibri" panose="020F0502020204030204" pitchFamily="34" charset="0"/>
                <a:ea typeface="Calibri" panose="020F0502020204030204" pitchFamily="34" charset="0"/>
                <a:cs typeface="Calibri" panose="020F0502020204030204" pitchFamily="34" charset="0"/>
              </a:rPr>
              <a:t>har en kompost på lotten att du/ni kontaktar miljögruppen, så att vi kan hjälpas åt att anlägga en hos dig.</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dirty="0">
                <a:latin typeface="Calibri" panose="020F0502020204030204" pitchFamily="34" charset="0"/>
                <a:ea typeface="Calibri" panose="020F0502020204030204" pitchFamily="34" charset="0"/>
                <a:cs typeface="Calibri" panose="020F0502020204030204" pitchFamily="34" charset="0"/>
              </a:rPr>
              <a:t>Vi hjälper också gärna dig som upplever att du inte lyckats så bra med din kompost.</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endParaRPr lang="sv-SE" sz="1200" dirty="0">
              <a:latin typeface="Calibri" panose="020F0502020204030204" pitchFamily="34" charset="0"/>
              <a:ea typeface="Calibri" panose="020F0502020204030204" pitchFamily="34" charset="0"/>
              <a:cs typeface="Calibri" panose="020F0502020204030204" pitchFamily="34" charset="0"/>
            </a:endParaRPr>
          </a:p>
        </p:txBody>
      </p:sp>
      <p:sp>
        <p:nvSpPr>
          <p:cNvPr id="4" name="Platshållare för bildnummer 3">
            <a:extLst>
              <a:ext uri="{FF2B5EF4-FFF2-40B4-BE49-F238E27FC236}">
                <a16:creationId xmlns:a16="http://schemas.microsoft.com/office/drawing/2014/main" id="{B0A42585-B341-9C7B-AE6B-BAACFEF4D8DC}"/>
              </a:ext>
            </a:extLst>
          </p:cNvPr>
          <p:cNvSpPr>
            <a:spLocks noGrp="1"/>
          </p:cNvSpPr>
          <p:nvPr>
            <p:ph type="sldNum" sz="quarter" idx="12"/>
          </p:nvPr>
        </p:nvSpPr>
        <p:spPr/>
        <p:txBody>
          <a:bodyPr/>
          <a:lstStyle/>
          <a:p>
            <a:fld id="{5B965A8D-38B0-40DE-8827-2A6D9A49B849}" type="slidenum">
              <a:rPr lang="sv-SE" smtClean="0"/>
              <a:t>7</a:t>
            </a:fld>
            <a:endParaRPr lang="sv-SE"/>
          </a:p>
        </p:txBody>
      </p:sp>
    </p:spTree>
    <p:extLst>
      <p:ext uri="{BB962C8B-B14F-4D97-AF65-F5344CB8AC3E}">
        <p14:creationId xmlns:p14="http://schemas.microsoft.com/office/powerpoint/2010/main" val="2639750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2D1FA6-3939-A2DA-DE30-DEFE8727A23E}"/>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7. Komposterar du trädgårdsavfall på lotten ?</a:t>
            </a:r>
            <a:r>
              <a:rPr lang="sv-SE" sz="900" dirty="0"/>
              <a:t> </a:t>
            </a:r>
            <a:endParaRPr lang="sv-SE" sz="4950" dirty="0"/>
          </a:p>
        </p:txBody>
      </p:sp>
      <p:pic>
        <p:nvPicPr>
          <p:cNvPr id="3" name="Bildobjekt 2">
            <a:extLst>
              <a:ext uri="{FF2B5EF4-FFF2-40B4-BE49-F238E27FC236}">
                <a16:creationId xmlns:a16="http://schemas.microsoft.com/office/drawing/2014/main" id="{1A31884D-A422-8487-7BD0-A44ABF2B02D5}"/>
              </a:ext>
            </a:extLst>
          </p:cNvPr>
          <p:cNvPicPr>
            <a:picLocks noChangeAspect="1"/>
          </p:cNvPicPr>
          <p:nvPr/>
        </p:nvPicPr>
        <p:blipFill>
          <a:blip r:embed="rId2"/>
          <a:stretch>
            <a:fillRect/>
          </a:stretch>
        </p:blipFill>
        <p:spPr>
          <a:xfrm>
            <a:off x="688658" y="1924151"/>
            <a:ext cx="5662571" cy="3403567"/>
          </a:xfrm>
          <a:prstGeom prst="rect">
            <a:avLst/>
          </a:prstGeom>
        </p:spPr>
      </p:pic>
      <p:sp>
        <p:nvSpPr>
          <p:cNvPr id="5" name="textruta 4">
            <a:extLst>
              <a:ext uri="{FF2B5EF4-FFF2-40B4-BE49-F238E27FC236}">
                <a16:creationId xmlns:a16="http://schemas.microsoft.com/office/drawing/2014/main" id="{C06F69A2-EC04-8886-DE93-3E72FF28C015}"/>
              </a:ext>
            </a:extLst>
          </p:cNvPr>
          <p:cNvSpPr txBox="1"/>
          <p:nvPr/>
        </p:nvSpPr>
        <p:spPr>
          <a:xfrm>
            <a:off x="6469380" y="1883448"/>
            <a:ext cx="2674620" cy="1708160"/>
          </a:xfrm>
          <a:prstGeom prst="rect">
            <a:avLst/>
          </a:prstGeom>
          <a:noFill/>
        </p:spPr>
        <p:txBody>
          <a:bodyPr wrap="square" rtlCol="0">
            <a:spAutoFit/>
          </a:bodyPr>
          <a:lstStyle/>
          <a:p>
            <a:pPr marL="214313" indent="-214313">
              <a:buFont typeface="Arial" panose="020B0604020202020204" pitchFamily="34" charset="0"/>
              <a:buChar char="•"/>
            </a:pP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88% </a:t>
            </a:r>
            <a:r>
              <a:rPr lang="sv-SE" sz="1050" dirty="0">
                <a:latin typeface="Calibri" panose="020F0502020204030204" pitchFamily="34" charset="0"/>
                <a:ea typeface="Calibri" panose="020F0502020204030204" pitchFamily="34" charset="0"/>
                <a:cs typeface="Calibri" panose="020F0502020204030204" pitchFamily="34" charset="0"/>
              </a:rPr>
              <a:t>komposterar något av sitt  trädgårdsavfall på lotten.</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63 % </a:t>
            </a:r>
            <a:r>
              <a:rPr lang="sv-SE" sz="1050" dirty="0">
                <a:latin typeface="Calibri" panose="020F0502020204030204" pitchFamily="34" charset="0"/>
                <a:ea typeface="Calibri" panose="020F0502020204030204" pitchFamily="34" charset="0"/>
                <a:cs typeface="Calibri" panose="020F0502020204030204" pitchFamily="34" charset="0"/>
              </a:rPr>
              <a:t>anger att de komposterar allt eller det mesta. </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12 % </a:t>
            </a:r>
            <a:r>
              <a:rPr lang="sv-SE" sz="1050" dirty="0">
                <a:latin typeface="Calibri" panose="020F0502020204030204" pitchFamily="34" charset="0"/>
                <a:ea typeface="Calibri" panose="020F0502020204030204" pitchFamily="34" charset="0"/>
                <a:cs typeface="Calibri" panose="020F0502020204030204" pitchFamily="34" charset="0"/>
              </a:rPr>
              <a:t>anger att man inte komposteras på lotten. </a:t>
            </a:r>
          </a:p>
          <a:p>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4" name="Platshållare för bildnummer 3">
            <a:extLst>
              <a:ext uri="{FF2B5EF4-FFF2-40B4-BE49-F238E27FC236}">
                <a16:creationId xmlns:a16="http://schemas.microsoft.com/office/drawing/2014/main" id="{7A5F94BE-9479-61CB-D56B-10F7E2EF2E01}"/>
              </a:ext>
            </a:extLst>
          </p:cNvPr>
          <p:cNvSpPr>
            <a:spLocks noGrp="1"/>
          </p:cNvSpPr>
          <p:nvPr>
            <p:ph type="sldNum" sz="quarter" idx="12"/>
          </p:nvPr>
        </p:nvSpPr>
        <p:spPr/>
        <p:txBody>
          <a:bodyPr/>
          <a:lstStyle/>
          <a:p>
            <a:fld id="{5B965A8D-38B0-40DE-8827-2A6D9A49B849}" type="slidenum">
              <a:rPr lang="sv-SE" smtClean="0"/>
              <a:t>8</a:t>
            </a:fld>
            <a:endParaRPr lang="sv-SE"/>
          </a:p>
        </p:txBody>
      </p:sp>
    </p:spTree>
    <p:extLst>
      <p:ext uri="{BB962C8B-B14F-4D97-AF65-F5344CB8AC3E}">
        <p14:creationId xmlns:p14="http://schemas.microsoft.com/office/powerpoint/2010/main" val="2196872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12CCEB-DCA3-BE13-0A2A-99B656AABC11}"/>
              </a:ext>
            </a:extLst>
          </p:cNvPr>
          <p:cNvSpPr>
            <a:spLocks noGrp="1"/>
          </p:cNvSpPr>
          <p:nvPr>
            <p:ph type="title"/>
          </p:nvPr>
        </p:nvSpPr>
        <p:spPr/>
        <p:txBody>
          <a:bodyPr>
            <a:normAutofit/>
          </a:bodyPr>
          <a:lstStyle/>
          <a:p>
            <a:r>
              <a:rPr lang="sv-SE" sz="2400" b="1" dirty="0">
                <a:solidFill>
                  <a:srgbClr val="202124"/>
                </a:solidFill>
                <a:latin typeface="Calibri" panose="020F0502020204030204" pitchFamily="34" charset="0"/>
              </a:rPr>
              <a:t>8. Jag </a:t>
            </a:r>
            <a:r>
              <a:rPr lang="sv-SE" sz="2400" b="1" dirty="0" err="1">
                <a:solidFill>
                  <a:srgbClr val="202124"/>
                </a:solidFill>
                <a:latin typeface="Calibri" panose="020F0502020204030204" pitchFamily="34" charset="0"/>
              </a:rPr>
              <a:t>täckodlar</a:t>
            </a:r>
            <a:r>
              <a:rPr lang="sv-SE" sz="2400" b="1" dirty="0">
                <a:solidFill>
                  <a:srgbClr val="202124"/>
                </a:solidFill>
                <a:latin typeface="Calibri" panose="020F0502020204030204" pitchFamily="34" charset="0"/>
              </a:rPr>
              <a:t> med organiskt material (gräsklipp, halm, flis) för att skydda och berika jorden</a:t>
            </a:r>
            <a:r>
              <a:rPr lang="sv-SE" sz="2400" dirty="0"/>
              <a:t> </a:t>
            </a:r>
          </a:p>
        </p:txBody>
      </p:sp>
      <p:pic>
        <p:nvPicPr>
          <p:cNvPr id="3" name="Bildobjekt 2">
            <a:extLst>
              <a:ext uri="{FF2B5EF4-FFF2-40B4-BE49-F238E27FC236}">
                <a16:creationId xmlns:a16="http://schemas.microsoft.com/office/drawing/2014/main" id="{16C76B39-AE28-58F0-1423-CB0BD1A8F8DF}"/>
              </a:ext>
            </a:extLst>
          </p:cNvPr>
          <p:cNvPicPr>
            <a:picLocks noChangeAspect="1"/>
          </p:cNvPicPr>
          <p:nvPr/>
        </p:nvPicPr>
        <p:blipFill>
          <a:blip r:embed="rId2"/>
          <a:stretch>
            <a:fillRect/>
          </a:stretch>
        </p:blipFill>
        <p:spPr>
          <a:xfrm>
            <a:off x="628650" y="2001304"/>
            <a:ext cx="5571131" cy="3348605"/>
          </a:xfrm>
          <a:prstGeom prst="rect">
            <a:avLst/>
          </a:prstGeom>
        </p:spPr>
      </p:pic>
      <p:sp>
        <p:nvSpPr>
          <p:cNvPr id="5" name="textruta 4">
            <a:extLst>
              <a:ext uri="{FF2B5EF4-FFF2-40B4-BE49-F238E27FC236}">
                <a16:creationId xmlns:a16="http://schemas.microsoft.com/office/drawing/2014/main" id="{C2FB4971-0D3B-CF59-1C75-075EBD8674A6}"/>
              </a:ext>
            </a:extLst>
          </p:cNvPr>
          <p:cNvSpPr txBox="1"/>
          <p:nvPr/>
        </p:nvSpPr>
        <p:spPr>
          <a:xfrm>
            <a:off x="6351332" y="1844375"/>
            <a:ext cx="2674620" cy="1869743"/>
          </a:xfrm>
          <a:prstGeom prst="rect">
            <a:avLst/>
          </a:prstGeom>
          <a:noFill/>
        </p:spPr>
        <p:txBody>
          <a:bodyPr wrap="square" rtlCol="0">
            <a:spAutoFit/>
          </a:bodyPr>
          <a:lstStyle/>
          <a:p>
            <a:pPr marL="214313" indent="-214313">
              <a:buFont typeface="Arial" panose="020B0604020202020204" pitchFamily="34" charset="0"/>
              <a:buChar char="•"/>
            </a:pPr>
            <a:endParaRPr lang="sv-SE" sz="1050" b="1"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Detta är ett område där vi kan bli bättre. </a:t>
            </a:r>
            <a:r>
              <a:rPr lang="sv-SE" sz="1050" dirty="0">
                <a:latin typeface="Calibri" panose="020F0502020204030204" pitchFamily="34" charset="0"/>
                <a:ea typeface="Calibri" panose="020F0502020204030204" pitchFamily="34" charset="0"/>
                <a:cs typeface="Calibri" panose="020F0502020204030204" pitchFamily="34" charset="0"/>
              </a:rPr>
              <a:t>Föreläsning om vad täckodling är kommer att anordnas under säsongen 2025. </a:t>
            </a:r>
            <a:br>
              <a:rPr lang="sv-SE" sz="1050" dirty="0">
                <a:latin typeface="Calibri" panose="020F0502020204030204" pitchFamily="34" charset="0"/>
                <a:ea typeface="Calibri" panose="020F0502020204030204" pitchFamily="34" charset="0"/>
                <a:cs typeface="Calibri" panose="020F0502020204030204" pitchFamily="34" charset="0"/>
              </a:rPr>
            </a:br>
            <a:endParaRPr lang="sv-SE" sz="1050" dirty="0">
              <a:latin typeface="Calibri" panose="020F0502020204030204" pitchFamily="34" charset="0"/>
              <a:ea typeface="Calibri" panose="020F0502020204030204" pitchFamily="34" charset="0"/>
              <a:cs typeface="Calibri" panose="020F0502020204030204" pitchFamily="34" charset="0"/>
            </a:endParaRPr>
          </a:p>
          <a:p>
            <a:pPr marL="214313" indent="-214313">
              <a:buFont typeface="Arial" panose="020B0604020202020204" pitchFamily="34" charset="0"/>
              <a:buChar char="•"/>
            </a:pPr>
            <a:r>
              <a:rPr lang="sv-SE" sz="1050" b="1" dirty="0">
                <a:latin typeface="Calibri" panose="020F0502020204030204" pitchFamily="34" charset="0"/>
                <a:ea typeface="Calibri" panose="020F0502020204030204" pitchFamily="34" charset="0"/>
                <a:cs typeface="Calibri" panose="020F0502020204030204" pitchFamily="34" charset="0"/>
              </a:rPr>
              <a:t>Även viktigt att definiera vad täckodling </a:t>
            </a:r>
            <a:r>
              <a:rPr lang="sv-SE" sz="1050" dirty="0">
                <a:latin typeface="Calibri" panose="020F0502020204030204" pitchFamily="34" charset="0"/>
                <a:ea typeface="Calibri" panose="020F0502020204030204" pitchFamily="34" charset="0"/>
                <a:cs typeface="Calibri" panose="020F0502020204030204" pitchFamily="34" charset="0"/>
              </a:rPr>
              <a:t>innebär, för säkert </a:t>
            </a:r>
            <a:r>
              <a:rPr lang="sv-SE" sz="1050" dirty="0" err="1">
                <a:latin typeface="Calibri" panose="020F0502020204030204" pitchFamily="34" charset="0"/>
                <a:ea typeface="Calibri" panose="020F0502020204030204" pitchFamily="34" charset="0"/>
                <a:cs typeface="Calibri" panose="020F0502020204030204" pitchFamily="34" charset="0"/>
              </a:rPr>
              <a:t>täckodlar</a:t>
            </a:r>
            <a:r>
              <a:rPr lang="sv-SE" sz="1050" dirty="0">
                <a:latin typeface="Calibri" panose="020F0502020204030204" pitchFamily="34" charset="0"/>
                <a:ea typeface="Calibri" panose="020F0502020204030204" pitchFamily="34" charset="0"/>
                <a:cs typeface="Calibri" panose="020F0502020204030204" pitchFamily="34" charset="0"/>
              </a:rPr>
              <a:t> flera, utan att man vet att det är täckodling man håller på med.</a:t>
            </a:r>
          </a:p>
          <a:p>
            <a:pPr marL="214313" indent="-214313">
              <a:buFont typeface="Arial" panose="020B0604020202020204" pitchFamily="34" charset="0"/>
              <a:buChar char="•"/>
            </a:pPr>
            <a:endParaRPr lang="sv-SE" sz="1050" dirty="0">
              <a:latin typeface="Calibri" panose="020F0502020204030204" pitchFamily="34" charset="0"/>
              <a:ea typeface="Calibri" panose="020F0502020204030204" pitchFamily="34" charset="0"/>
              <a:cs typeface="Calibri" panose="020F0502020204030204" pitchFamily="34" charset="0"/>
            </a:endParaRPr>
          </a:p>
          <a:p>
            <a:endParaRPr lang="sv-SE" sz="1050" dirty="0">
              <a:latin typeface="Calibri" panose="020F0502020204030204" pitchFamily="34" charset="0"/>
              <a:ea typeface="Calibri" panose="020F0502020204030204" pitchFamily="34" charset="0"/>
              <a:cs typeface="Calibri" panose="020F0502020204030204" pitchFamily="34" charset="0"/>
            </a:endParaRPr>
          </a:p>
        </p:txBody>
      </p:sp>
      <p:sp>
        <p:nvSpPr>
          <p:cNvPr id="4" name="Platshållare för bildnummer 3">
            <a:extLst>
              <a:ext uri="{FF2B5EF4-FFF2-40B4-BE49-F238E27FC236}">
                <a16:creationId xmlns:a16="http://schemas.microsoft.com/office/drawing/2014/main" id="{A65A7FF7-218E-61FF-E78E-D08F16FB1E4B}"/>
              </a:ext>
            </a:extLst>
          </p:cNvPr>
          <p:cNvSpPr>
            <a:spLocks noGrp="1"/>
          </p:cNvSpPr>
          <p:nvPr>
            <p:ph type="sldNum" sz="quarter" idx="12"/>
          </p:nvPr>
        </p:nvSpPr>
        <p:spPr/>
        <p:txBody>
          <a:bodyPr/>
          <a:lstStyle/>
          <a:p>
            <a:fld id="{5B965A8D-38B0-40DE-8827-2A6D9A49B849}" type="slidenum">
              <a:rPr lang="sv-SE" smtClean="0"/>
              <a:t>9</a:t>
            </a:fld>
            <a:endParaRPr lang="sv-SE"/>
          </a:p>
        </p:txBody>
      </p:sp>
    </p:spTree>
    <p:extLst>
      <p:ext uri="{BB962C8B-B14F-4D97-AF65-F5344CB8AC3E}">
        <p14:creationId xmlns:p14="http://schemas.microsoft.com/office/powerpoint/2010/main" val="1697622727"/>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tema">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370</TotalTime>
  <Words>1337</Words>
  <Application>Microsoft Office PowerPoint</Application>
  <PresentationFormat>Bildspel på skärmen (4:3)</PresentationFormat>
  <Paragraphs>163</Paragraphs>
  <Slides>20</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20</vt:i4>
      </vt:variant>
    </vt:vector>
  </HeadingPairs>
  <TitlesOfParts>
    <vt:vector size="25" baseType="lpstr">
      <vt:lpstr>Aptos</vt:lpstr>
      <vt:lpstr>Aptos Display</vt:lpstr>
      <vt:lpstr>Arial</vt:lpstr>
      <vt:lpstr>Calibri</vt:lpstr>
      <vt:lpstr>Office-tema</vt:lpstr>
      <vt:lpstr>Sammanställning av vad 78 av föreningens 134 medlemmar svarat på miljögruppens enkät 2024   </vt:lpstr>
      <vt:lpstr>Andelen medlemmar som svarat på miljögruppens enkät 2024</vt:lpstr>
      <vt:lpstr>1 -2. Använder du kemiska bekämpningsmedel?</vt:lpstr>
      <vt:lpstr>3. Jord &amp; gödsel fler alternativ kan väljas!</vt:lpstr>
      <vt:lpstr>4. Har pågående problem med pyralidrester i gödsel påverkat dina inköpsvanor?</vt:lpstr>
      <vt:lpstr>5. Använder du "guldvatten" för gödsling? </vt:lpstr>
      <vt:lpstr>6. Har du minst en kompost på din lott? </vt:lpstr>
      <vt:lpstr>7. Komposterar du trädgårdsavfall på lotten ? </vt:lpstr>
      <vt:lpstr>8. Jag täckodlar med organiskt material (gräsklipp, halm, flis) för att skydda och berika jorden </vt:lpstr>
      <vt:lpstr>9. Jag väljer växter som lockar pollinerare och ser till att det finns blommor från tidig vår till sen höst </vt:lpstr>
      <vt:lpstr>10. Jag har försökt låta en del av gräsmattan på lotten bli äng </vt:lpstr>
      <vt:lpstr>11. Nyttjar du regnvatten för bevattning? </vt:lpstr>
      <vt:lpstr>12. Jag punkt bevattnar smart med slang eller kanna !</vt:lpstr>
      <vt:lpstr>13. Jag använder miljömärkta produkter till disk, tvätt och hygien !</vt:lpstr>
      <vt:lpstr>14. Jag använder gråvatten från disk, tvätt och hygien till bevattning !</vt:lpstr>
      <vt:lpstr>15. Jag har, för att gynna biologisk mångfald:</vt:lpstr>
      <vt:lpstr>16. Hur viktigt är det för dig (på skala 1-5) att vi som koloni-förening arbetar med miljöfrågor och miljödiplomering? </vt:lpstr>
      <vt:lpstr>17. Hur väl (på skala 1-5) känner du till Koloniträdgårds-förbundets olika nivåer för miljödiplomering som ställer ökande krav? </vt:lpstr>
      <vt:lpstr>18. Vilka aktiviteter önskar du att miljögruppen anordnar? Flera alternativ kan väljas.</vt:lpstr>
      <vt:lpstr>Övriga kommentarer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Per Morell</dc:creator>
  <cp:lastModifiedBy>Per Morell</cp:lastModifiedBy>
  <cp:revision>10</cp:revision>
  <dcterms:created xsi:type="dcterms:W3CDTF">2024-07-08T18:57:46Z</dcterms:created>
  <dcterms:modified xsi:type="dcterms:W3CDTF">2025-05-10T12:56:47Z</dcterms:modified>
</cp:coreProperties>
</file>